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74"/>
  </p:handoutMasterIdLst>
  <p:sldIdLst>
    <p:sldId id="315" r:id="rId2"/>
    <p:sldId id="339" r:id="rId3"/>
    <p:sldId id="263" r:id="rId4"/>
    <p:sldId id="257" r:id="rId5"/>
    <p:sldId id="340" r:id="rId6"/>
    <p:sldId id="262" r:id="rId7"/>
    <p:sldId id="264" r:id="rId8"/>
    <p:sldId id="265" r:id="rId9"/>
    <p:sldId id="258" r:id="rId10"/>
    <p:sldId id="259" r:id="rId11"/>
    <p:sldId id="260" r:id="rId12"/>
    <p:sldId id="261" r:id="rId13"/>
    <p:sldId id="267" r:id="rId14"/>
    <p:sldId id="268" r:id="rId15"/>
    <p:sldId id="313" r:id="rId16"/>
    <p:sldId id="269" r:id="rId17"/>
    <p:sldId id="270" r:id="rId18"/>
    <p:sldId id="271" r:id="rId19"/>
    <p:sldId id="272" r:id="rId20"/>
    <p:sldId id="273" r:id="rId21"/>
    <p:sldId id="274" r:id="rId22"/>
    <p:sldId id="275" r:id="rId23"/>
    <p:sldId id="276" r:id="rId24"/>
    <p:sldId id="278" r:id="rId25"/>
    <p:sldId id="279" r:id="rId26"/>
    <p:sldId id="284" r:id="rId27"/>
    <p:sldId id="285" r:id="rId28"/>
    <p:sldId id="286" r:id="rId29"/>
    <p:sldId id="287" r:id="rId30"/>
    <p:sldId id="288" r:id="rId31"/>
    <p:sldId id="289" r:id="rId32"/>
    <p:sldId id="291" r:id="rId33"/>
    <p:sldId id="292" r:id="rId34"/>
    <p:sldId id="293" r:id="rId35"/>
    <p:sldId id="294" r:id="rId36"/>
    <p:sldId id="295" r:id="rId37"/>
    <p:sldId id="296" r:id="rId38"/>
    <p:sldId id="336" r:id="rId39"/>
    <p:sldId id="298" r:id="rId40"/>
    <p:sldId id="299" r:id="rId41"/>
    <p:sldId id="300" r:id="rId42"/>
    <p:sldId id="301" r:id="rId43"/>
    <p:sldId id="302" r:id="rId44"/>
    <p:sldId id="304" r:id="rId45"/>
    <p:sldId id="305" r:id="rId46"/>
    <p:sldId id="306" r:id="rId47"/>
    <p:sldId id="307" r:id="rId48"/>
    <p:sldId id="308" r:id="rId49"/>
    <p:sldId id="309" r:id="rId50"/>
    <p:sldId id="310" r:id="rId51"/>
    <p:sldId id="312" r:id="rId52"/>
    <p:sldId id="337" r:id="rId53"/>
    <p:sldId id="338" r:id="rId54"/>
    <p:sldId id="317" r:id="rId55"/>
    <p:sldId id="318" r:id="rId56"/>
    <p:sldId id="319" r:id="rId57"/>
    <p:sldId id="320" r:id="rId58"/>
    <p:sldId id="321"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22"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571" autoAdjust="0"/>
  </p:normalViewPr>
  <p:slideViewPr>
    <p:cSldViewPr snapToGrid="0">
      <p:cViewPr varScale="1">
        <p:scale>
          <a:sx n="64" d="100"/>
          <a:sy n="64"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C79D57-3996-46BB-8954-16E92526F2D7}" type="datetimeFigureOut">
              <a:rPr lang="en-US" smtClean="0"/>
              <a:t>8/13/2024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335C42-048F-4C8B-9EC0-513C0AB86DA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5975-B1B6-0AA9-C6A0-79B6A42257CB}"/>
              </a:ext>
            </a:extLst>
          </p:cNvPr>
          <p:cNvSpPr>
            <a:spLocks noGrp="1"/>
          </p:cNvSpPr>
          <p:nvPr>
            <p:ph type="title"/>
          </p:nvPr>
        </p:nvSpPr>
        <p:spPr>
          <a:xfrm>
            <a:off x="2330600" y="614661"/>
            <a:ext cx="6794160" cy="758192"/>
          </a:xfrm>
        </p:spPr>
        <p:txBody>
          <a:bodyPr>
            <a:normAutofit fontScale="90000"/>
          </a:bodyPr>
          <a:lstStyle/>
          <a:p>
            <a:pPr algn="ctr"/>
            <a:r>
              <a:rPr lang="en-US" sz="2200"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t>ỦY BAN NHÂN DÂN HUYỆN THANH OAI</a:t>
            </a:r>
            <a:br>
              <a:rPr lang="en-US" sz="2200"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br>
            <a:r>
              <a:rPr lang="en-US" sz="2200" b="1"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t>TRƯỜNG MẦM NON DÂN HÒA</a:t>
            </a:r>
            <a:br>
              <a:rPr lang="en-US" sz="4000" b="1"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99C4E5F-0084-32CC-8379-1CF6821F4B03}"/>
              </a:ext>
            </a:extLst>
          </p:cNvPr>
          <p:cNvSpPr>
            <a:spLocks noGrp="1"/>
          </p:cNvSpPr>
          <p:nvPr>
            <p:ph idx="1"/>
          </p:nvPr>
        </p:nvSpPr>
        <p:spPr>
          <a:xfrm>
            <a:off x="1522292" y="2211202"/>
            <a:ext cx="9464155" cy="1025590"/>
          </a:xfrm>
        </p:spPr>
        <p:txBody>
          <a:bodyPr>
            <a:normAutofit/>
          </a:bodyPr>
          <a:lstStyle/>
          <a:p>
            <a:pPr algn="ctr"/>
            <a:r>
              <a:rPr lang="en-US" sz="2800" b="1" dirty="0">
                <a:gradFill>
                  <a:gsLst>
                    <a:gs pos="4000">
                      <a:srgbClr val="C00000"/>
                    </a:gs>
                    <a:gs pos="100000">
                      <a:srgbClr val="002060"/>
                    </a:gs>
                  </a:gsLst>
                  <a:lin ang="5400000" scaled="1"/>
                </a:gradFill>
                <a:latin typeface="Times New Roman" panose="02020603050405020304" pitchFamily="18" charset="0"/>
                <a:cs typeface="Times New Roman" panose="02020603050405020304" pitchFamily="18" charset="0"/>
              </a:rPr>
              <a:t>BỒI DƯỠNG CHUYÊN ĐỀ  KỸ NĂNG GIAO TIẾP, ỨNG XỬ CỦA GVMN TRONG NHÀ TRƯỜNG</a:t>
            </a:r>
          </a:p>
          <a:p>
            <a:endParaRPr lang="en-US" dirty="0"/>
          </a:p>
        </p:txBody>
      </p:sp>
      <p:sp>
        <p:nvSpPr>
          <p:cNvPr id="5" name="TextBox 4">
            <a:extLst>
              <a:ext uri="{FF2B5EF4-FFF2-40B4-BE49-F238E27FC236}">
                <a16:creationId xmlns:a16="http://schemas.microsoft.com/office/drawing/2014/main" id="{39D0367E-7778-B0F3-AFC6-92B2BE520DB9}"/>
              </a:ext>
            </a:extLst>
          </p:cNvPr>
          <p:cNvSpPr txBox="1"/>
          <p:nvPr/>
        </p:nvSpPr>
        <p:spPr>
          <a:xfrm>
            <a:off x="1522293" y="4328875"/>
            <a:ext cx="9464154" cy="1815882"/>
          </a:xfrm>
          <a:prstGeom prst="rect">
            <a:avLst/>
          </a:prstGeom>
          <a:noFill/>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huấn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MN </a:t>
            </a:r>
            <a:r>
              <a:rPr lang="en-US" sz="2800" dirty="0" err="1">
                <a:solidFill>
                  <a:srgbClr val="002060"/>
                </a:solidFill>
                <a:latin typeface="Times New Roman" panose="02020603050405020304" pitchFamily="18" charset="0"/>
                <a:cs typeface="Times New Roman" panose="02020603050405020304" pitchFamily="18" charset="0"/>
              </a:rPr>
              <a:t>Dân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Hòa</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Gv</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hướng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Nguyễn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Thuỳ</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trưởng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tổ</a:t>
            </a:r>
            <a:r>
              <a:rPr lang="en-US" sz="2800" dirty="0">
                <a:solidFill>
                  <a:srgbClr val="002060"/>
                </a:solidFill>
                <a:latin typeface="Times New Roman" panose="02020603050405020304" pitchFamily="18" charset="0"/>
                <a:cs typeface="Times New Roman" panose="02020603050405020304" pitchFamily="18" charset="0"/>
              </a:rPr>
              <a:t> 3 </a:t>
            </a:r>
            <a:r>
              <a:rPr lang="en-US" sz="2800" dirty="0" err="1">
                <a:solidFill>
                  <a:srgbClr val="002060"/>
                </a:solidFill>
                <a:latin typeface="Times New Roman" panose="02020603050405020304" pitchFamily="18" charset="0"/>
                <a:cs typeface="Times New Roman" panose="02020603050405020304" pitchFamily="18" charset="0"/>
              </a:rPr>
              <a:t>tuổi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trẻ</a:t>
            </a:r>
            <a:r>
              <a:rPr 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899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894" y="822960"/>
            <a:ext cx="10390146" cy="5088262"/>
          </a:xfrm>
        </p:spPr>
        <p:txBody>
          <a:bodyPr>
            <a:normAutofit/>
          </a:bodyPr>
          <a:lstStyle/>
          <a:p>
            <a:pPr lvl="0" algn="just">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Chủ</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động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trong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của</a:t>
            </a:r>
            <a:r>
              <a:rPr lang="en-US" sz="2400" b="1" i="1" dirty="0">
                <a:solidFill>
                  <a:schemeClr val="tx1"/>
                </a:solidFill>
                <a:latin typeface="Times New Roman" panose="02020603050405020304" pitchFamily="18" charset="0"/>
                <a:cs typeface="Times New Roman" panose="02020603050405020304" pitchFamily="18" charset="0"/>
              </a:rPr>
              <a:t> GVMN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marL="0" lv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niềm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lvl="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cậy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gũi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lvl="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tuổi</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thử</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a:t>
            </a:r>
          </a:p>
          <a:p>
            <a:pPr lvl="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Hạn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mệnh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460859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287" y="1288111"/>
            <a:ext cx="9755325" cy="5022748"/>
          </a:xfrm>
        </p:spPr>
        <p:txBody>
          <a:bodyPr>
            <a:noAutofit/>
          </a:bodyPr>
          <a:lstStyle/>
          <a:p>
            <a:pPr lvl="0">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Sự</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hòa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nhập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trong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endParaRPr lang="en-US" sz="2400" dirty="0">
              <a:solidFill>
                <a:schemeClr val="tx1"/>
              </a:solidFill>
              <a:latin typeface="Times New Roman" panose="02020603050405020304" pitchFamily="18" charset="0"/>
              <a:cs typeface="Times New Roman" panose="02020603050405020304" pitchFamily="18" charset="0"/>
            </a:endParaRPr>
          </a:p>
          <a:p>
            <a:pPr lvl="0" algn="just" fontAlgn="base">
              <a:buFontTx/>
              <a:buChar char="-"/>
            </a:pP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a:t>
            </a:r>
            <a:r>
              <a:rPr lang="en-US" sz="2400" dirty="0">
                <a:solidFill>
                  <a:schemeClr val="tx1"/>
                </a:solidFill>
                <a:latin typeface="Times New Roman" panose="02020603050405020304" pitchFamily="18" charset="0"/>
                <a:cs typeface="Times New Roman" panose="02020603050405020304" pitchFamily="18" charset="0"/>
              </a:rPr>
              <a:t>). </a:t>
            </a:r>
          </a:p>
          <a:p>
            <a:pPr lvl="0" algn="just" fontAlgn="base">
              <a:buFontTx/>
              <a:buChar char="-"/>
            </a:pP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endParaRPr lang="en-US" sz="2400" dirty="0">
              <a:solidFill>
                <a:schemeClr val="tx1"/>
              </a:solidFill>
              <a:latin typeface="Times New Roman" panose="02020603050405020304" pitchFamily="18" charset="0"/>
              <a:cs typeface="Times New Roman" panose="02020603050405020304" pitchFamily="18" charset="0"/>
            </a:endParaRPr>
          </a:p>
          <a:p>
            <a:pPr lvl="0" algn="just" fontAlgn="base">
              <a:buFontTx/>
              <a:buChar char="-"/>
            </a:pPr>
            <a:r>
              <a:rPr lang="en-US" sz="2400" dirty="0" err="1">
                <a:solidFill>
                  <a:schemeClr val="tx1"/>
                </a:solidFill>
                <a:latin typeface="Times New Roman" panose="02020603050405020304" pitchFamily="18" charset="0"/>
                <a:cs typeface="Times New Roman" panose="02020603050405020304" pitchFamily="18" charset="0"/>
              </a:rPr>
              <a:t>Tăng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p>
          <a:p>
            <a:pPr marL="0" lvl="0" indent="0" fontAlgn="base">
              <a:buNone/>
            </a:pPr>
            <a:r>
              <a:rPr lang="en-US" sz="2400" dirty="0" err="1">
                <a:solidFill>
                  <a:schemeClr val="tx1"/>
                </a:solidFill>
                <a:latin typeface="Times New Roman" panose="02020603050405020304" pitchFamily="18" charset="0"/>
                <a:cs typeface="Times New Roman" panose="02020603050405020304" pitchFamily="18" charset="0"/>
              </a:rPr>
              <a:t>Ví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thôi</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sắp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rồi</a:t>
            </a:r>
            <a:r>
              <a:rPr lang="en-US" sz="2400" dirty="0">
                <a:solidFill>
                  <a:schemeClr val="tx1"/>
                </a:solidFill>
                <a:latin typeface="Times New Roman" panose="02020603050405020304" pitchFamily="18" charset="0"/>
                <a:cs typeface="Times New Roman" panose="02020603050405020304" pitchFamily="18" charset="0"/>
              </a:rPr>
              <a:t>” </a:t>
            </a:r>
          </a:p>
          <a:p>
            <a:pPr marL="0" lvl="0" indent="0" algn="just" fontAlgn="base">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thoải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16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430" y="898498"/>
            <a:ext cx="9922302" cy="5208104"/>
          </a:xfrm>
        </p:spPr>
        <p:txBody>
          <a:bodyPr>
            <a:normAutofit/>
          </a:bodyPr>
          <a:lstStyle/>
          <a:p>
            <a:pPr marL="0" indent="0" algn="ctr">
              <a:buNone/>
            </a:pPr>
            <a:r>
              <a:rPr lang="en-US" b="1" dirty="0">
                <a:solidFill>
                  <a:schemeClr val="tx1"/>
                </a:solidFill>
                <a:latin typeface="Times New Roman" panose="02020603050405020304" pitchFamily="18" charset="0"/>
                <a:cs typeface="Times New Roman" panose="02020603050405020304" pitchFamily="18" charset="0"/>
              </a:rPr>
              <a:t>HOẠT ĐỘNG 1</a:t>
            </a:r>
          </a:p>
          <a:p>
            <a:pPr marL="0" indent="0" algn="ctr">
              <a:buNone/>
            </a:pPr>
            <a:r>
              <a:rPr lang="en-US" b="1" dirty="0">
                <a:solidFill>
                  <a:schemeClr val="tx1"/>
                </a:solidFill>
                <a:latin typeface="Times New Roman" panose="02020603050405020304" pitchFamily="18" charset="0"/>
                <a:cs typeface="Times New Roman" panose="02020603050405020304" pitchFamily="18" charset="0"/>
              </a:rPr>
              <a:t>GIAO TIẾP TỐT CỦA GVMN VỚI TRẺ</a:t>
            </a:r>
          </a:p>
          <a:p>
            <a:pPr marL="0" indent="0" algn="ctr">
              <a:buNone/>
            </a:pPr>
            <a:r>
              <a:rPr lang="en-US" b="1" dirty="0">
                <a:solidFill>
                  <a:schemeClr val="tx1"/>
                </a:solidFill>
                <a:latin typeface="Times New Roman" panose="02020603050405020304" pitchFamily="18" charset="0"/>
                <a:cs typeface="Times New Roman" panose="02020603050405020304" pitchFamily="18" charset="0"/>
              </a:rPr>
              <a:t> </a:t>
            </a:r>
          </a:p>
          <a:p>
            <a:pPr marL="0" indent="0">
              <a:buNone/>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Anh/</a:t>
            </a:r>
            <a:r>
              <a:rPr lang="en-US" sz="2400" dirty="0" err="1">
                <a:solidFill>
                  <a:schemeClr val="tx1"/>
                </a:solidFill>
                <a:latin typeface="Times New Roman" panose="02020603050405020304" pitchFamily="18" charset="0"/>
                <a:cs typeface="Times New Roman" panose="02020603050405020304" pitchFamily="18" charset="0"/>
              </a:rPr>
              <a:t>chị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nghiệm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MN? </a:t>
            </a:r>
          </a:p>
        </p:txBody>
      </p:sp>
    </p:spTree>
    <p:extLst>
      <p:ext uri="{BB962C8B-B14F-4D97-AF65-F5344CB8AC3E}">
        <p14:creationId xmlns:p14="http://schemas.microsoft.com/office/powerpoint/2010/main" val="268659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4496" y="1468736"/>
            <a:ext cx="8915400" cy="3541733"/>
          </a:xfrm>
        </p:spPr>
        <p:txBody>
          <a:bodyPr>
            <a:normAutofit/>
          </a:bodyPr>
          <a:lstStyle/>
          <a:p>
            <a:pPr marL="0" indent="0">
              <a:buNone/>
            </a:pPr>
            <a:r>
              <a:rPr lang="en-US" sz="2400" b="1" i="1" dirty="0">
                <a:solidFill>
                  <a:schemeClr val="tx1"/>
                </a:solidFill>
                <a:latin typeface="Times New Roman" panose="02020603050405020304" pitchFamily="18" charset="0"/>
                <a:cs typeface="Times New Roman" panose="02020603050405020304" pitchFamily="18" charset="0"/>
              </a:rPr>
              <a:t>GV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trong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các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hoạt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động</a:t>
            </a:r>
            <a:r>
              <a:rPr lang="en-US" sz="2400" b="1" i="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góc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thích</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33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19" y="1270000"/>
            <a:ext cx="10042497" cy="5067189"/>
          </a:xfrm>
        </p:spPr>
        <p:txBody>
          <a:bodyPr>
            <a:normAutofit/>
          </a:bodyPr>
          <a:lstStyle/>
          <a:p>
            <a:pPr marL="0" lvl="0" indent="0">
              <a:buNone/>
            </a:pP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endParaRPr lang="en-US" sz="2400" dirty="0">
              <a:latin typeface="Times New Roman" panose="02020603050405020304" pitchFamily="18" charset="0"/>
              <a:cs typeface="Times New Roman" panose="02020603050405020304" pitchFamily="18" charset="0"/>
            </a:endParaRPr>
          </a:p>
          <a:p>
            <a:pPr lvl="0"/>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Nội</a:t>
            </a:r>
            <a:r>
              <a:rPr lang="en-US" sz="2400" b="1" i="1" dirty="0">
                <a:latin typeface="Times New Roman" panose="02020603050405020304" pitchFamily="18" charset="0"/>
                <a:cs typeface="Times New Roman" panose="02020603050405020304" pitchFamily="18" charset="0"/>
              </a:rPr>
              <a:t> dung </a:t>
            </a:r>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9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12240"/>
            <a:ext cx="10133012" cy="4498982"/>
          </a:xfrm>
        </p:spPr>
        <p:txBody>
          <a:bodyPr/>
          <a:lstStyle/>
          <a:p>
            <a:pPr>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Nội</a:t>
            </a:r>
            <a:r>
              <a:rPr lang="en-US" sz="2400" b="1" i="1" dirty="0">
                <a:solidFill>
                  <a:schemeClr val="tx1"/>
                </a:solidFill>
                <a:latin typeface="Times New Roman" panose="02020603050405020304" pitchFamily="18" charset="0"/>
                <a:cs typeface="Times New Roman" panose="02020603050405020304" pitchFamily="18" charset="0"/>
              </a:rPr>
              <a:t> dung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r>
              <a:rPr lang="en-US" sz="2400" b="1" i="1" dirty="0">
                <a:solidFill>
                  <a:schemeClr val="tx1"/>
                </a:solidFill>
                <a:latin typeface="Times New Roman" panose="02020603050405020304" pitchFamily="18" charset="0"/>
                <a:cs typeface="Times New Roman" panose="02020603050405020304" pitchFamily="18" charset="0"/>
              </a:rPr>
              <a:t> MG</a:t>
            </a: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cách giữ gìn vệ sinh cá nhân</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tập luyện tăng cường sức khỏe</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cách phòng bệnh</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cách đảm bảo an toàn</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Trò chuyện với trẻ về </a:t>
            </a:r>
            <a:r>
              <a:rPr lang="en-US" sz="2400" dirty="0" err="1">
                <a:solidFill>
                  <a:schemeClr val="tx1"/>
                </a:solidFill>
                <a:latin typeface="Times New Roman" panose="02020603050405020304" pitchFamily="18" charset="0"/>
                <a:cs typeface="Times New Roman" panose="02020603050405020304" pitchFamily="18" charset="0"/>
              </a:rPr>
              <a:t>họ</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nghiệp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a:t>
            </a:r>
          </a:p>
          <a:p>
            <a:endParaRPr lang="en-US" sz="2400" b="1" dirty="0"/>
          </a:p>
        </p:txBody>
      </p:sp>
    </p:spTree>
    <p:extLst>
      <p:ext uri="{BB962C8B-B14F-4D97-AF65-F5344CB8AC3E}">
        <p14:creationId xmlns:p14="http://schemas.microsoft.com/office/powerpoint/2010/main" val="78320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512" y="810883"/>
            <a:ext cx="9900099" cy="5100340"/>
          </a:xfrm>
        </p:spPr>
        <p:txBody>
          <a:bodyPr>
            <a:noAutofit/>
          </a:bodyPr>
          <a:lstStyle/>
          <a:p>
            <a:pPr>
              <a:buFont typeface="Wingdings" panose="05000000000000000000" pitchFamily="2" charset="2"/>
              <a:buChar char="Ø"/>
            </a:pP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a:t>
            </a:r>
          </a:p>
          <a:p>
            <a:pPr algn="just">
              <a:buFontTx/>
              <a:buChar char="-"/>
            </a:pP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hãi</a:t>
            </a:r>
            <a:r>
              <a:rPr lang="en-US" sz="2400" dirty="0">
                <a:latin typeface="Times New Roman" panose="02020603050405020304" pitchFamily="18" charset="0"/>
                <a:cs typeface="Times New Roman" panose="02020603050405020304" pitchFamily="18" charset="0"/>
              </a:rPr>
              <a:t>. </a:t>
            </a:r>
          </a:p>
          <a:p>
            <a:pPr algn="just">
              <a:buFontTx/>
              <a:buChar char="-"/>
            </a:pP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tiện</a:t>
            </a:r>
            <a:r>
              <a:rPr lang="en-US" sz="2400" i="1" dirty="0">
                <a:latin typeface="Times New Roman" panose="02020603050405020304" pitchFamily="18" charset="0"/>
                <a:cs typeface="Times New Roman" panose="02020603050405020304" pitchFamily="18" charset="0"/>
              </a:rPr>
              <a:t> phi </a:t>
            </a:r>
            <a:r>
              <a:rPr lang="en-US" sz="2400" i="1" dirty="0" err="1">
                <a:latin typeface="Times New Roman" panose="02020603050405020304" pitchFamily="18" charset="0"/>
                <a:cs typeface="Times New Roman" panose="02020603050405020304" pitchFamily="18" charset="0"/>
              </a:rPr>
              <a:t>ngôn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ngữ</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p>
          <a:p>
            <a:pPr>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23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226" y="724618"/>
            <a:ext cx="9584372" cy="646982"/>
          </a:xfrm>
        </p:spPr>
        <p:txBody>
          <a:bodyPr>
            <a:normAutofit fontScale="90000"/>
          </a:bodyPr>
          <a:lstStyle/>
          <a:p>
            <a:r>
              <a:rPr lang="en-US" sz="3100" b="1" dirty="0" err="1">
                <a:latin typeface="Times New Roman" panose="02020603050405020304" pitchFamily="18" charset="0"/>
                <a:cs typeface="Times New Roman" panose="02020603050405020304" pitchFamily="18" charset="0"/>
              </a:rPr>
              <a:t>Giao</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tiếp</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trong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hoạt</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động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chơi</a:t>
            </a:r>
            <a:r>
              <a:rPr lang="en-US" sz="3100" b="1" dirty="0">
                <a:latin typeface="Times New Roman" panose="02020603050405020304" pitchFamily="18" charset="0"/>
                <a:cs typeface="Times New Roman" panose="02020603050405020304" pitchFamily="18" charset="0"/>
              </a:rPr>
              <a:t> - </a:t>
            </a:r>
            <a:r>
              <a:rPr lang="en-US" sz="3100" b="1" dirty="0" err="1">
                <a:latin typeface="Times New Roman" panose="02020603050405020304" pitchFamily="18" charset="0"/>
                <a:cs typeface="Times New Roman" panose="02020603050405020304" pitchFamily="18" charset="0"/>
              </a:rPr>
              <a:t>tập</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hoạt</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động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học</a:t>
            </a:r>
            <a:br>
              <a:rPr lang="en-US" sz="2400"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598212" y="1693628"/>
            <a:ext cx="9906400" cy="4857074"/>
          </a:xfrm>
        </p:spPr>
        <p:txBody>
          <a:bodyPr>
            <a:noAutofit/>
          </a:bodyPr>
          <a:lstStyle/>
          <a:p>
            <a:pPr marL="0" lvl="0" indent="0" algn="just">
              <a:buNone/>
            </a:pP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giao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tiếp</a:t>
            </a:r>
            <a:endParaRPr lang="en-US"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x-none" sz="2400" dirty="0">
                <a:solidFill>
                  <a:schemeClr val="tx1"/>
                </a:solidFill>
                <a:latin typeface="Times New Roman" panose="02020603050405020304" pitchFamily="18" charset="0"/>
                <a:cs typeface="Times New Roman" panose="02020603050405020304" pitchFamily="18" charset="0"/>
              </a:rPr>
              <a:t>Giúp trẻ giải quyết các khó khăn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t</a:t>
            </a:r>
            <a:r>
              <a:rPr lang="x-none" sz="2400" dirty="0">
                <a:solidFill>
                  <a:schemeClr val="tx1"/>
                </a:solidFill>
                <a:latin typeface="Times New Roman" panose="02020603050405020304" pitchFamily="18" charset="0"/>
                <a:cs typeface="Times New Roman" panose="02020603050405020304" pitchFamily="18" charset="0"/>
              </a:rPr>
              <a:t>rẻ chưa tập trung chú ý, chưa biết cách thực hiện nhiệm vụ học tập</a:t>
            </a:r>
            <a:endParaRPr lang="en-US"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x-none" sz="2400" dirty="0">
                <a:solidFill>
                  <a:schemeClr val="tx1"/>
                </a:solidFill>
                <a:latin typeface="Times New Roman" panose="02020603050405020304" pitchFamily="18" charset="0"/>
                <a:cs typeface="Times New Roman" panose="02020603050405020304" pitchFamily="18" charset="0"/>
              </a:rPr>
              <a:t>Giúp trẻ thể hiện tự tin trong hoạt động học 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lĩnh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nghiệm</a:t>
            </a:r>
            <a:r>
              <a:rPr lang="en-US" sz="2400" dirty="0">
                <a:solidFill>
                  <a:schemeClr val="tx1"/>
                </a:solidFill>
                <a:latin typeface="Times New Roman" panose="02020603050405020304" pitchFamily="18" charset="0"/>
                <a:cs typeface="Times New Roman" panose="02020603050405020304" pitchFamily="18" charset="0"/>
              </a:rPr>
              <a:t>,</a:t>
            </a:r>
            <a:r>
              <a:rPr lang="x-none" sz="2400" dirty="0">
                <a:solidFill>
                  <a:schemeClr val="tx1"/>
                </a:solidFill>
                <a:latin typeface="Times New Roman" panose="02020603050405020304" pitchFamily="18" charset="0"/>
                <a:cs typeface="Times New Roman" panose="02020603050405020304" pitchFamily="18" charset="0"/>
              </a:rPr>
              <a:t> sự hiểu biết, nhu cầu, tình cảm bằng lời nói, thái độ, hành 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x-none"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Hướng dẫn trẻ thực hiện các hoạt 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q</a:t>
            </a:r>
            <a:r>
              <a:rPr lang="vi-VN" sz="2400" dirty="0">
                <a:solidFill>
                  <a:schemeClr val="tx1"/>
                </a:solidFill>
                <a:latin typeface="Times New Roman" panose="02020603050405020304" pitchFamily="18" charset="0"/>
                <a:cs typeface="Times New Roman" panose="02020603050405020304" pitchFamily="18" charset="0"/>
              </a:rPr>
              <a:t>uan sát và điều chỉnh hoạt động của 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hởi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Nhận xét, đánh 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khích</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trẻ hoạt động</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47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0027" y="638834"/>
            <a:ext cx="10247192" cy="5911868"/>
          </a:xfrm>
        </p:spPr>
        <p:txBody>
          <a:bodyPr>
            <a:normAutofit/>
          </a:bodyPr>
          <a:lstStyle/>
          <a:p>
            <a:pPr>
              <a:buFont typeface="Wingdings" panose="05000000000000000000" pitchFamily="2" charset="2"/>
              <a:buChar char="Ø"/>
            </a:pPr>
            <a:r>
              <a:rPr lang="en-US" sz="2600" b="1" dirty="0" err="1">
                <a:solidFill>
                  <a:schemeClr val="tx1"/>
                </a:solidFill>
                <a:latin typeface="Times New Roman" panose="02020603050405020304" pitchFamily="18" charset="0"/>
                <a:cs typeface="Times New Roman" panose="02020603050405020304" pitchFamily="18" charset="0"/>
              </a:rPr>
              <a:t>Hình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thức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giao</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tiếp</a:t>
            </a:r>
            <a:r>
              <a:rPr lang="en-US" sz="2600" b="1"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tiếp</a:t>
            </a:r>
            <a:r>
              <a:rPr lang="en-US" sz="2600" dirty="0">
                <a:solidFill>
                  <a:schemeClr val="tx1"/>
                </a:solidFill>
                <a:latin typeface="Times New Roman" panose="02020603050405020304" pitchFamily="18" charset="0"/>
                <a:cs typeface="Times New Roman" panose="02020603050405020304" pitchFamily="18" charset="0"/>
              </a:rPr>
              <a:t> </a:t>
            </a:r>
            <a:endParaRPr lang="en-US" sz="2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600" b="1" dirty="0" err="1">
                <a:solidFill>
                  <a:schemeClr val="tx1"/>
                </a:solidFill>
                <a:latin typeface="Times New Roman" panose="02020603050405020304" pitchFamily="18" charset="0"/>
                <a:cs typeface="Times New Roman" panose="02020603050405020304" pitchFamily="18" charset="0"/>
              </a:rPr>
              <a:t>Phương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tiện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giao</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tiếp</a:t>
            </a:r>
            <a:endParaRPr lang="en-US" sz="26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ngôn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nói</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x-none" sz="2400" dirty="0">
                <a:solidFill>
                  <a:schemeClr val="tx1"/>
                </a:solidFill>
                <a:latin typeface="Times New Roman" panose="02020603050405020304" pitchFamily="18" charset="0"/>
                <a:cs typeface="Times New Roman" panose="02020603050405020304" pitchFamily="18" charset="0"/>
              </a:rPr>
              <a:t> hướng dẫn trẻ</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thực hiện hoạt 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sử dụng từ ngữ trong sáng, gần gũi,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mở</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dễ 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học</a:t>
            </a:r>
            <a:r>
              <a:rPr lang="x-none"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ơn</a:t>
            </a:r>
            <a:r>
              <a:rPr lang="en-US" sz="2400" dirty="0">
                <a:solidFill>
                  <a:schemeClr val="tx1"/>
                </a:solidFill>
                <a:latin typeface="Times New Roman" panose="02020603050405020304" pitchFamily="18" charset="0"/>
                <a:cs typeface="Times New Roman" panose="02020603050405020304" pitchFamily="18" charset="0"/>
              </a:rPr>
              <a:t> con .</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cố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nhé</a:t>
            </a:r>
            <a:r>
              <a:rPr lang="en-US" sz="24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tiện</a:t>
            </a:r>
            <a:r>
              <a:rPr lang="en-US" sz="2400" i="1" dirty="0">
                <a:solidFill>
                  <a:schemeClr val="tx1"/>
                </a:solidFill>
                <a:latin typeface="Times New Roman" panose="02020603050405020304" pitchFamily="18" charset="0"/>
                <a:cs typeface="Times New Roman" panose="02020603050405020304" pitchFamily="18" charset="0"/>
              </a:rPr>
              <a:t> phi </a:t>
            </a:r>
            <a:r>
              <a:rPr lang="en-US" sz="2400" i="1" dirty="0" err="1">
                <a:solidFill>
                  <a:schemeClr val="tx1"/>
                </a:solidFill>
                <a:latin typeface="Times New Roman" panose="02020603050405020304" pitchFamily="18" charset="0"/>
                <a:cs typeface="Times New Roman" panose="02020603050405020304" pitchFamily="18" charset="0"/>
              </a:rPr>
              <a:t>ngôn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Khi trẻ nói ho</a:t>
            </a:r>
            <a:r>
              <a:rPr lang="en-US" sz="2400" dirty="0" err="1">
                <a:solidFill>
                  <a:schemeClr val="tx1"/>
                </a:solidFill>
                <a:latin typeface="Times New Roman" panose="02020603050405020304" pitchFamily="18" charset="0"/>
                <a:cs typeface="Times New Roman" panose="02020603050405020304" pitchFamily="18" charset="0"/>
              </a:rPr>
              <a:t>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nghiêng người về phía trẻ, gật đầu tán đồng ý kiến, nét mặt cở</a:t>
            </a:r>
            <a:r>
              <a:rPr lang="en-US" sz="2400" dirty="0" err="1">
                <a:solidFill>
                  <a:schemeClr val="tx1"/>
                </a:solidFill>
                <a:latin typeface="Times New Roman" panose="02020603050405020304" pitchFamily="18" charset="0"/>
                <a:cs typeface="Times New Roman" panose="02020603050405020304" pitchFamily="18" charset="0"/>
              </a:rPr>
              <a:t>i</a:t>
            </a:r>
            <a:r>
              <a:rPr lang="x-none" sz="2400" dirty="0">
                <a:solidFill>
                  <a:schemeClr val="tx1"/>
                </a:solidFill>
                <a:latin typeface="Times New Roman" panose="02020603050405020304" pitchFamily="18" charset="0"/>
                <a:cs typeface="Times New Roman" panose="02020603050405020304" pitchFamily="18" charset="0"/>
              </a:rPr>
              <a:t> mở, gần gũi, mỉm cười thân thiện, thể hiện sự kiên nhẫn lắng nghe trẻ nói, chú ý và hiểu được thông điệp không lời từ phía trẻ, ánh mắt nhìn về phía trẻ một cách thân thiện, biết phát ra tín hiệu tỏ rõ sự quan tâm đến điều trẻ nói, chờ đợi và tôn trọng trẻ, đón ánh mắt của trẻ một cách chủ động, làm chủ được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x-none"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18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691" y="624110"/>
            <a:ext cx="9510921" cy="632196"/>
          </a:xfrm>
        </p:spPr>
        <p:txBody>
          <a:bodyPr>
            <a:normAutofit fontScale="90000"/>
          </a:bodyPr>
          <a:lstStyle/>
          <a:p>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trẻ</a:t>
            </a:r>
            <a:br>
              <a:rPr lang="en-US" sz="2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409075" y="1256306"/>
            <a:ext cx="10207781" cy="4977584"/>
          </a:xfrm>
        </p:spPr>
        <p:txBody>
          <a:bodyPr>
            <a:noAutofit/>
          </a:bodyPr>
          <a:lstStyle/>
          <a:p>
            <a:pPr lvl="0">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Nội</a:t>
            </a:r>
            <a:r>
              <a:rPr lang="en-US" sz="2400" b="1" i="1" dirty="0">
                <a:solidFill>
                  <a:schemeClr val="tx1"/>
                </a:solidFill>
                <a:latin typeface="Times New Roman" panose="02020603050405020304" pitchFamily="18" charset="0"/>
                <a:cs typeface="Times New Roman" panose="02020603050405020304" pitchFamily="18" charset="0"/>
              </a:rPr>
              <a:t> dung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nhà</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endParaRPr lang="en-US" sz="2400" b="1" i="1" dirty="0">
              <a:solidFill>
                <a:schemeClr val="tx1"/>
              </a:solidFill>
              <a:latin typeface="Times New Roman" panose="02020603050405020304" pitchFamily="18" charset="0"/>
              <a:cs typeface="Times New Roman" panose="02020603050405020304" pitchFamily="18" charset="0"/>
            </a:endParaRPr>
          </a:p>
          <a:p>
            <a:pPr algn="just">
              <a:buFontTx/>
              <a:buChar char="-"/>
            </a:pP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dung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thoái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cúng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dẫn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x-none" sz="2000" dirty="0">
                <a:solidFill>
                  <a:schemeClr val="tx1"/>
                </a:solidFill>
                <a:latin typeface="Times New Roman" panose="02020603050405020304" pitchFamily="18" charset="0"/>
                <a:cs typeface="Times New Roman" panose="02020603050405020304" pitchFamily="18" charset="0"/>
              </a:rPr>
              <a:t>đi vệ sinh, rửa tay trước khi 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bón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dỗ</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miệng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nhân</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p>
            <a:pPr algn="just">
              <a:buFontTx/>
              <a:buChar char="-"/>
            </a:pP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ngủ</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ôm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vỗ</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x-none" sz="2000" dirty="0">
                <a:solidFill>
                  <a:schemeClr val="tx1"/>
                </a:solidFill>
                <a:latin typeface="Times New Roman" panose="02020603050405020304" pitchFamily="18" charset="0"/>
                <a:cs typeface="Times New Roman" panose="02020603050405020304" pitchFamily="18" charset="0"/>
              </a:rPr>
              <a:t>âu yếm, vuốt ve trẻ hoặc có thể hát ru cho trẻ ngủ</a:t>
            </a:r>
            <a:endParaRPr lang="en-US"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Nội</a:t>
            </a:r>
            <a:r>
              <a:rPr lang="en-US" sz="2400" b="1" i="1" dirty="0">
                <a:solidFill>
                  <a:schemeClr val="tx1"/>
                </a:solidFill>
                <a:latin typeface="Times New Roman" panose="02020603050405020304" pitchFamily="18" charset="0"/>
                <a:cs typeface="Times New Roman" panose="02020603050405020304" pitchFamily="18" charset="0"/>
              </a:rPr>
              <a:t> dung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mẫu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giáo</a:t>
            </a:r>
            <a:endParaRPr lang="en-US" sz="2400" b="1"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dung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dẫn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hỗ</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ghế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chuẩn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thìa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thiệuhoặc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món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khuyến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miệng</a:t>
            </a:r>
            <a:r>
              <a:rPr lang="en-US" sz="20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ngủ</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tĩnh</a:t>
            </a:r>
            <a:r>
              <a:rPr lang="en-US" sz="2000" dirty="0">
                <a:solidFill>
                  <a:schemeClr val="tx1"/>
                </a:solidFill>
                <a:latin typeface="Times New Roman" panose="02020603050405020304" pitchFamily="18" charset="0"/>
                <a:cs typeface="Times New Roman" panose="02020603050405020304" pitchFamily="18" charset="0"/>
              </a:rPr>
              <a:t>, an </a:t>
            </a:r>
            <a:r>
              <a:rPr lang="en-US" sz="2000" dirty="0" err="1">
                <a:solidFill>
                  <a:schemeClr val="tx1"/>
                </a:solidFill>
                <a:latin typeface="Times New Roman" panose="02020603050405020304" pitchFamily="18" charset="0"/>
                <a:cs typeface="Times New Roman" panose="02020603050405020304" pitchFamily="18" charset="0"/>
              </a:rPr>
              <a:t>toàn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dọa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nạt</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931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DBA4-CFEE-D72F-2D3D-528B62F30E3E}"/>
              </a:ext>
            </a:extLst>
          </p:cNvPr>
          <p:cNvSpPr>
            <a:spLocks noGrp="1"/>
          </p:cNvSpPr>
          <p:nvPr>
            <p:ph type="title"/>
          </p:nvPr>
        </p:nvSpPr>
        <p:spPr>
          <a:xfrm>
            <a:off x="2143220" y="669081"/>
            <a:ext cx="8911687" cy="754985"/>
          </a:xfrm>
        </p:spPr>
        <p:txBody>
          <a:bodyPr/>
          <a:lstStyle/>
          <a:p>
            <a:pPr algn="ctr"/>
            <a:r>
              <a:rPr lang="en-US" b="1" dirty="0">
                <a:latin typeface="Times New Roman" panose="02020603050405020304" pitchFamily="18" charset="0"/>
                <a:cs typeface="Times New Roman" panose="02020603050405020304" pitchFamily="18" charset="0"/>
              </a:rPr>
              <a:t>NỘI DUNG CHÍNH </a:t>
            </a:r>
          </a:p>
        </p:txBody>
      </p:sp>
      <p:sp>
        <p:nvSpPr>
          <p:cNvPr id="3" name="Content Placeholder 2">
            <a:extLst>
              <a:ext uri="{FF2B5EF4-FFF2-40B4-BE49-F238E27FC236}">
                <a16:creationId xmlns:a16="http://schemas.microsoft.com/office/drawing/2014/main" id="{2E3F858F-68D4-F923-155D-1B45ACF2C55B}"/>
              </a:ext>
            </a:extLst>
          </p:cNvPr>
          <p:cNvSpPr>
            <a:spLocks noGrp="1"/>
          </p:cNvSpPr>
          <p:nvPr>
            <p:ph idx="1"/>
          </p:nvPr>
        </p:nvSpPr>
        <p:spPr>
          <a:xfrm>
            <a:off x="2585499" y="2358453"/>
            <a:ext cx="8915400" cy="1464039"/>
          </a:xfrm>
        </p:spPr>
        <p:txBody>
          <a:bodyPr>
            <a:normAutofit/>
          </a:bodyPr>
          <a:lstStyle/>
          <a:p>
            <a:pPr algn="just"/>
            <a:r>
              <a:rPr lang="en-US" sz="2800" b="1" dirty="0">
                <a:latin typeface="Times New Roman" panose="02020603050405020304" pitchFamily="18" charset="0"/>
                <a:cs typeface="Times New Roman" panose="02020603050405020304" pitchFamily="18" charset="0"/>
              </a:rPr>
              <a:t>PHẦN I: KỸ NĂNG GIAO TIẾP </a:t>
            </a:r>
          </a:p>
          <a:p>
            <a:pPr algn="just"/>
            <a:r>
              <a:rPr lang="en-US" sz="2800" b="1" dirty="0">
                <a:latin typeface="Times New Roman" panose="02020603050405020304" pitchFamily="18" charset="0"/>
                <a:cs typeface="Times New Roman" panose="02020603050405020304" pitchFamily="18" charset="0"/>
              </a:rPr>
              <a:t>PHẦN II: KỸ NĂNG ỨNG XỬ </a:t>
            </a:r>
          </a:p>
        </p:txBody>
      </p:sp>
    </p:spTree>
    <p:extLst>
      <p:ext uri="{BB962C8B-B14F-4D97-AF65-F5344CB8AC3E}">
        <p14:creationId xmlns:p14="http://schemas.microsoft.com/office/powerpoint/2010/main" val="347084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560" y="1198880"/>
            <a:ext cx="10668000" cy="5374640"/>
          </a:xfrm>
        </p:spPr>
        <p:txBody>
          <a:bodyPr>
            <a:normAutofit/>
          </a:bodyPr>
          <a:lstStyle/>
          <a:p>
            <a:pPr>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Hình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thức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Phương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phi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err="1">
                <a:solidFill>
                  <a:schemeClr val="tx1"/>
                </a:solidFill>
                <a:latin typeface="Times New Roman" panose="02020603050405020304" pitchFamily="18" charset="0"/>
                <a:cs typeface="Times New Roman" panose="02020603050405020304" pitchFamily="18" charset="0"/>
              </a:rPr>
              <a:t>Cụ</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thể</a:t>
            </a:r>
            <a:r>
              <a:rPr lang="en-US" sz="2000" b="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i="1" dirty="0" err="1">
                <a:solidFill>
                  <a:schemeClr val="tx1"/>
                </a:solidFill>
                <a:latin typeface="Times New Roman" panose="02020603050405020304" pitchFamily="18" charset="0"/>
                <a:cs typeface="Times New Roman" panose="02020603050405020304" pitchFamily="18" charset="0"/>
              </a:rPr>
              <a:t>Khi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GV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gọn</a:t>
            </a:r>
            <a:r>
              <a:rPr lang="en-US" sz="2400" dirty="0">
                <a:solidFill>
                  <a:schemeClr val="tx1"/>
                </a:solidFill>
                <a:latin typeface="Times New Roman" panose="02020603050405020304" pitchFamily="18" charset="0"/>
                <a:cs typeface="Times New Roman" panose="02020603050405020304" pitchFamily="18" charset="0"/>
              </a:rPr>
              <a:t> gang,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đùa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cợt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ném</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vứt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thừa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b="1" i="1" dirty="0">
                <a:solidFill>
                  <a:schemeClr val="tx1"/>
                </a:solidFill>
                <a:latin typeface="Times New Roman" panose="02020603050405020304" pitchFamily="18" charset="0"/>
                <a:cs typeface="Times New Roman" panose="02020603050405020304" pitchFamily="18" charset="0"/>
              </a:rPr>
              <a:t> </a:t>
            </a:r>
            <a:r>
              <a:rPr lang="x-none" sz="2400" i="1" dirty="0">
                <a:solidFill>
                  <a:schemeClr val="tx1"/>
                </a:solidFill>
                <a:latin typeface="Times New Roman" panose="02020603050405020304" pitchFamily="18" charset="0"/>
                <a:cs typeface="Times New Roman" panose="02020603050405020304" pitchFamily="18" charset="0"/>
              </a:rPr>
              <a:t>Khi trẻ ngủ</a:t>
            </a:r>
            <a:r>
              <a:rPr lang="x-none" sz="2400" dirty="0">
                <a:solidFill>
                  <a:schemeClr val="tx1"/>
                </a:solidFill>
                <a:latin typeface="Times New Roman" panose="02020603050405020304" pitchFamily="18" charset="0"/>
                <a:cs typeface="Times New Roman" panose="02020603050405020304" pitchFamily="18" charset="0"/>
              </a:rPr>
              <a:t>: Trẻ nhà trẻ</a:t>
            </a:r>
            <a:r>
              <a:rPr lang="en-US" sz="2400" dirty="0">
                <a:solidFill>
                  <a:schemeClr val="tx1"/>
                </a:solidFill>
                <a:latin typeface="Times New Roman" panose="02020603050405020304" pitchFamily="18" charset="0"/>
                <a:cs typeface="Times New Roman" panose="02020603050405020304" pitchFamily="18" charset="0"/>
              </a:rPr>
              <a:t> c</a:t>
            </a:r>
            <a:r>
              <a:rPr lang="x-none" sz="2400" dirty="0">
                <a:solidFill>
                  <a:schemeClr val="tx1"/>
                </a:solidFill>
                <a:latin typeface="Times New Roman" panose="02020603050405020304" pitchFamily="18" charset="0"/>
                <a:cs typeface="Times New Roman" panose="02020603050405020304" pitchFamily="18" charset="0"/>
              </a:rPr>
              <a:t>ô dỗ dành, âu yếm, vuốt ve </a:t>
            </a:r>
            <a:r>
              <a:rPr lang="en-US" sz="2400" dirty="0" err="1">
                <a:solidFill>
                  <a:schemeClr val="tx1"/>
                </a:solidFill>
                <a:latin typeface="Times New Roman" panose="02020603050405020304" pitchFamily="18" charset="0"/>
                <a:cs typeface="Times New Roman" panose="02020603050405020304" pitchFamily="18" charset="0"/>
              </a:rPr>
              <a:t>và</a:t>
            </a:r>
            <a:r>
              <a:rPr lang="x-none" sz="2400" dirty="0">
                <a:solidFill>
                  <a:schemeClr val="tx1"/>
                </a:solidFill>
                <a:latin typeface="Times New Roman" panose="02020603050405020304" pitchFamily="18" charset="0"/>
                <a:cs typeface="Times New Roman" panose="02020603050405020304" pitchFamily="18" charset="0"/>
              </a:rPr>
              <a:t> hát ru cho trẻ ngủ;</a:t>
            </a:r>
            <a:r>
              <a:rPr lang="x-none" sz="2400" b="1"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Trẻ MG: Cô yêu cầu trẻ lớn nhẹ nhàng đi về chỗ ngủ, không dọa nạt, quát mắng trẻ. Khi trẻ ngủ dậy GV hướng dẫn trẻ đi vệ sinh, rửa mặt cho tỉnh táo, GV trò chuyện vui vẻ để trẻ tỉnh ngủ chuyển sang hoạt động khác</a:t>
            </a:r>
            <a:r>
              <a:rPr lang="en-US" sz="24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80" y="624110"/>
            <a:ext cx="10322559" cy="799956"/>
          </a:xfrm>
        </p:spPr>
        <p:txBody>
          <a:bodyPr>
            <a:normAutofit fontScale="90000"/>
          </a:bodyPr>
          <a:lstStyle/>
          <a:p>
            <a:r>
              <a:rPr lang="en-US" sz="2700" b="1" i="1" dirty="0" err="1">
                <a:latin typeface="Times New Roman" panose="02020603050405020304" pitchFamily="18" charset="0"/>
                <a:cs typeface="Times New Roman" panose="02020603050405020304" pitchFamily="18" charset="0"/>
              </a:rPr>
              <a:t>Giao</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tiếp</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trong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hoạt</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động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chơi</a:t>
            </a:r>
            <a:br>
              <a:rPr lang="en-US" sz="31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78560" y="1686560"/>
            <a:ext cx="10326052" cy="4547330"/>
          </a:xfrm>
        </p:spPr>
        <p:txBody>
          <a:bodyPr>
            <a:noAutofit/>
          </a:bodyPr>
          <a:lstStyle/>
          <a:p>
            <a:pPr marL="0" lvl="0" indent="0" algn="just">
              <a:buNone/>
            </a:pPr>
            <a:r>
              <a:rPr lang="en-US" sz="2800" b="1" i="1" dirty="0" err="1">
                <a:solidFill>
                  <a:schemeClr val="tx1"/>
                </a:solidFill>
                <a:latin typeface="Times New Roman" panose="02020603050405020304" pitchFamily="18" charset="0"/>
                <a:cs typeface="Times New Roman" panose="02020603050405020304" pitchFamily="18" charset="0"/>
              </a:rPr>
              <a:t>Nội</a:t>
            </a:r>
            <a:r>
              <a:rPr lang="en-US" sz="2800" b="1" i="1" dirty="0">
                <a:solidFill>
                  <a:schemeClr val="tx1"/>
                </a:solidFill>
                <a:latin typeface="Times New Roman" panose="02020603050405020304" pitchFamily="18" charset="0"/>
                <a:cs typeface="Times New Roman" panose="02020603050405020304" pitchFamily="18" charset="0"/>
              </a:rPr>
              <a:t> dung </a:t>
            </a:r>
            <a:r>
              <a:rPr lang="en-US" sz="2800" b="1" i="1" dirty="0" err="1">
                <a:solidFill>
                  <a:schemeClr val="tx1"/>
                </a:solidFill>
                <a:latin typeface="Times New Roman" panose="02020603050405020304" pitchFamily="18" charset="0"/>
                <a:cs typeface="Times New Roman" panose="02020603050405020304" pitchFamily="18" charset="0"/>
              </a:rPr>
              <a:t>giao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xem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chiếu</a:t>
            </a:r>
            <a:r>
              <a:rPr lang="en-US" sz="2400" dirty="0">
                <a:solidFill>
                  <a:schemeClr val="tx1"/>
                </a:solidFill>
                <a:latin typeface="Times New Roman" panose="02020603050405020304" pitchFamily="18" charset="0"/>
                <a:cs typeface="Times New Roman" panose="02020603050405020304" pitchFamily="18" charset="0"/>
              </a:rPr>
              <a:t>, video, clip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KN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do,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507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2080" y="914400"/>
            <a:ext cx="10102532" cy="5711252"/>
          </a:xfrm>
        </p:spPr>
        <p:txBody>
          <a:bodyPr>
            <a:noAutofit/>
          </a:bodyPr>
          <a:lstStyle/>
          <a:p>
            <a:pPr>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Hình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thức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Phương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endParaRPr lang="en-US" sz="2400" b="1"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ngôn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nói</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G</a:t>
            </a:r>
            <a:r>
              <a:rPr lang="x-none" sz="2400" dirty="0">
                <a:solidFill>
                  <a:schemeClr val="tx1"/>
                </a:solidFill>
                <a:latin typeface="Times New Roman" panose="02020603050405020304" pitchFamily="18" charset="0"/>
                <a:cs typeface="Times New Roman" panose="02020603050405020304" pitchFamily="18" charset="0"/>
              </a:rPr>
              <a:t>iúp trẻ giải quyết các khó k</a:t>
            </a:r>
            <a:r>
              <a:rPr lang="en-US" sz="2400" dirty="0" err="1">
                <a:solidFill>
                  <a:schemeClr val="tx1"/>
                </a:solidFill>
                <a:latin typeface="Times New Roman" panose="02020603050405020304" pitchFamily="18" charset="0"/>
                <a:cs typeface="Times New Roman" panose="02020603050405020304" pitchFamily="18" charset="0"/>
              </a:rPr>
              <a:t>hăn</a:t>
            </a:r>
            <a:r>
              <a:rPr lang="en-US" sz="2400" dirty="0">
                <a:solidFill>
                  <a:schemeClr val="tx1"/>
                </a:solidFill>
                <a:latin typeface="Times New Roman" panose="02020603050405020304" pitchFamily="18" charset="0"/>
                <a:cs typeface="Times New Roman" panose="02020603050405020304" pitchFamily="18" charset="0"/>
              </a:rPr>
              <a:t>, </a:t>
            </a:r>
            <a:r>
              <a:rPr lang="x-none" sz="2400" dirty="0">
                <a:solidFill>
                  <a:schemeClr val="tx1"/>
                </a:solidFill>
                <a:latin typeface="Times New Roman" panose="02020603050405020304" pitchFamily="18" charset="0"/>
                <a:cs typeface="Times New Roman" panose="02020603050405020304" pitchFamily="18" charset="0"/>
              </a:rPr>
              <a:t>xung đột trong quá trình 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g</a:t>
            </a:r>
            <a:r>
              <a:rPr lang="x-none" sz="2400" dirty="0">
                <a:solidFill>
                  <a:schemeClr val="tx1"/>
                </a:solidFill>
                <a:latin typeface="Times New Roman" panose="02020603050405020304" pitchFamily="18" charset="0"/>
                <a:cs typeface="Times New Roman" panose="02020603050405020304" pitchFamily="18" charset="0"/>
              </a:rPr>
              <a:t>iúp trẻ thực hiện đúng các hành vi xã hội trong quá trình chơi</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nghiệm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nhằm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tiện</a:t>
            </a:r>
            <a:r>
              <a:rPr lang="en-US" sz="2400" i="1" dirty="0">
                <a:solidFill>
                  <a:schemeClr val="tx1"/>
                </a:solidFill>
                <a:latin typeface="Times New Roman" panose="02020603050405020304" pitchFamily="18" charset="0"/>
                <a:cs typeface="Times New Roman" panose="02020603050405020304" pitchFamily="18" charset="0"/>
              </a:rPr>
              <a:t> phi </a:t>
            </a:r>
            <a:r>
              <a:rPr lang="en-US" sz="2400" i="1" dirty="0" err="1">
                <a:solidFill>
                  <a:schemeClr val="tx1"/>
                </a:solidFill>
                <a:latin typeface="Times New Roman" panose="02020603050405020304" pitchFamily="18" charset="0"/>
                <a:cs typeface="Times New Roman" panose="02020603050405020304" pitchFamily="18" charset="0"/>
              </a:rPr>
              <a:t>ngôn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GVMN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e </a:t>
            </a:r>
            <a:r>
              <a:rPr lang="en-US" sz="2400" dirty="0" err="1">
                <a:solidFill>
                  <a:schemeClr val="tx1"/>
                </a:solidFill>
                <a:latin typeface="Times New Roman" panose="02020603050405020304" pitchFamily="18" charset="0"/>
                <a:cs typeface="Times New Roman" panose="02020603050405020304" pitchFamily="18" charset="0"/>
              </a:rPr>
              <a:t>ngại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16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092" y="448673"/>
            <a:ext cx="8911687" cy="435747"/>
          </a:xfrm>
        </p:spPr>
        <p:txBody>
          <a:bodyPr>
            <a:normAutofit fontScale="90000"/>
          </a:bodyPr>
          <a:lstStyle/>
          <a:p>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381759" y="994013"/>
            <a:ext cx="10610371" cy="5648960"/>
          </a:xfrm>
        </p:spPr>
        <p:txBody>
          <a:bodyPr>
            <a:noAutofit/>
          </a:bodyPr>
          <a:lstStyle/>
          <a:p>
            <a:pPr algn="just">
              <a:buFont typeface="Wingdings" panose="05000000000000000000" pitchFamily="2" charset="2"/>
              <a:buChar char="Ø"/>
            </a:pPr>
            <a:r>
              <a:rPr lang="en-US" sz="2300" b="1" i="1" dirty="0" err="1">
                <a:solidFill>
                  <a:schemeClr val="tx1"/>
                </a:solidFill>
                <a:latin typeface="Times New Roman" panose="02020603050405020304" pitchFamily="18" charset="0"/>
                <a:cs typeface="Times New Roman" panose="02020603050405020304" pitchFamily="18" charset="0"/>
              </a:rPr>
              <a:t>Nội</a:t>
            </a:r>
            <a:r>
              <a:rPr lang="en-US" sz="2300" b="1" i="1" dirty="0">
                <a:solidFill>
                  <a:schemeClr val="tx1"/>
                </a:solidFill>
                <a:latin typeface="Times New Roman" panose="02020603050405020304" pitchFamily="18" charset="0"/>
                <a:cs typeface="Times New Roman" panose="02020603050405020304" pitchFamily="18" charset="0"/>
              </a:rPr>
              <a:t> dung </a:t>
            </a:r>
            <a:r>
              <a:rPr lang="en-US" sz="2300" b="1" i="1" dirty="0" err="1">
                <a:solidFill>
                  <a:schemeClr val="tx1"/>
                </a:solidFill>
                <a:latin typeface="Times New Roman" panose="02020603050405020304" pitchFamily="18" charset="0"/>
                <a:cs typeface="Times New Roman" panose="02020603050405020304" pitchFamily="18" charset="0"/>
              </a:rPr>
              <a:t>giao</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tiếp</a:t>
            </a:r>
            <a:r>
              <a:rPr lang="en-US" sz="2300" b="1" i="1" dirty="0">
                <a:solidFill>
                  <a:schemeClr val="tx1"/>
                </a:solidFill>
                <a:latin typeface="Times New Roman" panose="02020603050405020304" pitchFamily="18" charset="0"/>
                <a:cs typeface="Times New Roman" panose="02020603050405020304" pitchFamily="18" charset="0"/>
              </a:rPr>
              <a:t>:</a:t>
            </a:r>
            <a:endParaRPr lang="en-US" sz="2300" b="1" dirty="0">
              <a:solidFill>
                <a:schemeClr val="tx1"/>
              </a:solidFill>
              <a:latin typeface="Times New Roman" panose="02020603050405020304" pitchFamily="18" charset="0"/>
              <a:cs typeface="Times New Roman" panose="02020603050405020304" pitchFamily="18" charset="0"/>
            </a:endParaRPr>
          </a:p>
          <a:p>
            <a:pPr lvl="0" algn="just">
              <a:buFontTx/>
              <a:buChar char="-"/>
            </a:pPr>
            <a:r>
              <a:rPr lang="en-US" sz="2300" dirty="0" err="1">
                <a:solidFill>
                  <a:schemeClr val="tx1"/>
                </a:solidFill>
                <a:latin typeface="Times New Roman" panose="02020603050405020304" pitchFamily="18" charset="0"/>
                <a:cs typeface="Times New Roman" panose="02020603050405020304" pitchFamily="18" charset="0"/>
              </a:rPr>
              <a:t>Trò</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những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gì</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đã</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trải</a:t>
            </a:r>
            <a:r>
              <a:rPr lang="en-US" sz="2300" dirty="0">
                <a:solidFill>
                  <a:schemeClr val="tx1"/>
                </a:solidFill>
                <a:latin typeface="Times New Roman" panose="02020603050405020304" pitchFamily="18" charset="0"/>
                <a:cs typeface="Times New Roman" panose="02020603050405020304" pitchFamily="18" charset="0"/>
              </a:rPr>
              <a:t> qua </a:t>
            </a:r>
            <a:r>
              <a:rPr lang="en-US" sz="2300" dirty="0" err="1">
                <a:solidFill>
                  <a:schemeClr val="tx1"/>
                </a:solidFill>
                <a:latin typeface="Times New Roman" panose="02020603050405020304" pitchFamily="18" charset="0"/>
                <a:cs typeface="Times New Roman" panose="02020603050405020304" pitchFamily="18" charset="0"/>
              </a:rPr>
              <a:t>trong</a:t>
            </a:r>
            <a:r>
              <a:rPr lang="en-US" sz="2300" dirty="0">
                <a:solidFill>
                  <a:schemeClr val="tx1"/>
                </a:solidFill>
                <a:latin typeface="Times New Roman" panose="02020603050405020304" pitchFamily="18" charset="0"/>
                <a:cs typeface="Times New Roman" panose="02020603050405020304" pitchFamily="18" charset="0"/>
              </a:rPr>
              <a:t> 1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ở </a:t>
            </a:r>
            <a:r>
              <a:rPr lang="en-US" sz="2300" dirty="0" err="1">
                <a:solidFill>
                  <a:schemeClr val="tx1"/>
                </a:solidFill>
                <a:latin typeface="Times New Roman" panose="02020603050405020304" pitchFamily="18" charset="0"/>
                <a:cs typeface="Times New Roman" panose="02020603050405020304" pitchFamily="18" charset="0"/>
              </a:rPr>
              <a:t>lớp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nêu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nhắc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endParaRPr lang="en-US" sz="2300" dirty="0">
              <a:solidFill>
                <a:schemeClr val="tx1"/>
              </a:solidFill>
              <a:latin typeface="Times New Roman" panose="02020603050405020304" pitchFamily="18" charset="0"/>
              <a:cs typeface="Times New Roman" panose="02020603050405020304" pitchFamily="18" charset="0"/>
            </a:endParaRPr>
          </a:p>
          <a:p>
            <a:pPr lvl="0" algn="just">
              <a:buFontTx/>
              <a:buChar char="-"/>
            </a:pPr>
            <a:r>
              <a:rPr lang="en-US" sz="2300" dirty="0" err="1">
                <a:solidFill>
                  <a:schemeClr val="tx1"/>
                </a:solidFill>
                <a:latin typeface="Times New Roman" panose="02020603050405020304" pitchFamily="18" charset="0"/>
                <a:cs typeface="Times New Roman" panose="02020603050405020304" pitchFamily="18" charset="0"/>
              </a:rPr>
              <a:t>Hướng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dẫn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làm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vệ</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sinh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p>
          <a:p>
            <a:pPr lvl="0" algn="just">
              <a:buFontTx/>
              <a:buChar char="-"/>
            </a:pPr>
            <a:r>
              <a:rPr lang="en-US" sz="2300" dirty="0" err="1">
                <a:solidFill>
                  <a:schemeClr val="tx1"/>
                </a:solidFill>
                <a:latin typeface="Times New Roman" panose="02020603050405020304" pitchFamily="18" charset="0"/>
                <a:cs typeface="Times New Roman" panose="02020603050405020304" pitchFamily="18" charset="0"/>
              </a:rPr>
              <a:t>Nhắc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đồ</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giầy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dép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chào</a:t>
            </a:r>
            <a:r>
              <a:rPr lang="en-US" sz="2300" dirty="0">
                <a:solidFill>
                  <a:schemeClr val="tx1"/>
                </a:solidFill>
                <a:latin typeface="Times New Roman" panose="02020603050405020304" pitchFamily="18" charset="0"/>
                <a:cs typeface="Times New Roman" panose="02020603050405020304" pitchFamily="18" charset="0"/>
              </a:rPr>
              <a:t> cha, </a:t>
            </a:r>
            <a:r>
              <a:rPr lang="en-US" sz="2300" dirty="0" err="1">
                <a:solidFill>
                  <a:schemeClr val="tx1"/>
                </a:solidFill>
                <a:latin typeface="Times New Roman" panose="02020603050405020304" pitchFamily="18" charset="0"/>
                <a:cs typeface="Times New Roman" panose="02020603050405020304" pitchFamily="18" charset="0"/>
              </a:rPr>
              <a:t>mẹ</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tạm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biệt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trước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ra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300" b="1" i="1" dirty="0" err="1">
                <a:solidFill>
                  <a:schemeClr val="tx1"/>
                </a:solidFill>
                <a:latin typeface="Times New Roman" panose="02020603050405020304" pitchFamily="18" charset="0"/>
                <a:cs typeface="Times New Roman" panose="02020603050405020304" pitchFamily="18" charset="0"/>
              </a:rPr>
              <a:t>Hình</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thức</a:t>
            </a:r>
            <a:r>
              <a:rPr lang="en-US" sz="2300" i="1"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Trực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tiếp</a:t>
            </a:r>
            <a:endParaRPr lang="en-US" sz="23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300" b="1" i="1" dirty="0" err="1">
                <a:solidFill>
                  <a:schemeClr val="tx1"/>
                </a:solidFill>
                <a:latin typeface="Times New Roman" panose="02020603050405020304" pitchFamily="18" charset="0"/>
                <a:cs typeface="Times New Roman" panose="02020603050405020304" pitchFamily="18" charset="0"/>
              </a:rPr>
              <a:t>Phương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tiện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giao</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tiếp</a:t>
            </a:r>
            <a:endParaRPr lang="en-US" sz="23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Sử</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dụng</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ngôn</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ngữ</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nói</a:t>
            </a:r>
            <a:r>
              <a:rPr lang="en-US" sz="2300" i="1"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trò</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cùng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khuyến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khích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nêu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tốt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trong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tâm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hào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hứng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vui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ấn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tượng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tốt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lớp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bè</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để</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hôm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sau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thích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lớp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300" i="1" dirty="0" err="1">
                <a:solidFill>
                  <a:schemeClr val="tx1"/>
                </a:solidFill>
                <a:latin typeface="Times New Roman" panose="02020603050405020304" pitchFamily="18" charset="0"/>
                <a:cs typeface="Times New Roman" panose="02020603050405020304" pitchFamily="18" charset="0"/>
              </a:rPr>
              <a:t>Sử</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dụng</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phương</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tiện</a:t>
            </a:r>
            <a:r>
              <a:rPr lang="en-US" sz="2300" i="1" dirty="0">
                <a:solidFill>
                  <a:schemeClr val="tx1"/>
                </a:solidFill>
                <a:latin typeface="Times New Roman" panose="02020603050405020304" pitchFamily="18" charset="0"/>
                <a:cs typeface="Times New Roman" panose="02020603050405020304" pitchFamily="18" charset="0"/>
              </a:rPr>
              <a:t> phi </a:t>
            </a:r>
            <a:r>
              <a:rPr lang="en-US" sz="2300" i="1" dirty="0" err="1">
                <a:solidFill>
                  <a:schemeClr val="tx1"/>
                </a:solidFill>
                <a:latin typeface="Times New Roman" panose="02020603050405020304" pitchFamily="18" charset="0"/>
                <a:cs typeface="Times New Roman" panose="02020603050405020304" pitchFamily="18" charset="0"/>
              </a:rPr>
              <a:t>ngôn</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ngữ</a:t>
            </a:r>
            <a:r>
              <a:rPr lang="en-US" sz="2300" i="1"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a:t>
            </a:r>
            <a:r>
              <a:rPr lang="en-US" sz="2300" dirty="0">
                <a:solidFill>
                  <a:schemeClr val="tx1"/>
                </a:solidFill>
                <a:latin typeface="Times New Roman" panose="02020603050405020304" pitchFamily="18" charset="0"/>
                <a:cs typeface="Times New Roman" panose="02020603050405020304" pitchFamily="18" charset="0"/>
              </a:rPr>
              <a:t> cha, </a:t>
            </a:r>
            <a:r>
              <a:rPr lang="en-US" sz="2300" dirty="0" err="1">
                <a:solidFill>
                  <a:schemeClr val="tx1"/>
                </a:solidFill>
                <a:latin typeface="Times New Roman" panose="02020603050405020304" pitchFamily="18" charset="0"/>
                <a:cs typeface="Times New Roman" panose="02020603050405020304" pitchFamily="18" charset="0"/>
              </a:rPr>
              <a:t>mẹ</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đón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dụng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chỉ</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cần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nét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mặt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vui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dạy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giầy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dép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chào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tạm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biệt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trước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ra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2535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241" y="705203"/>
            <a:ext cx="10026088" cy="5635636"/>
          </a:xfrm>
        </p:spPr>
        <p:txBody>
          <a:bodyPr>
            <a:noAutofit/>
          </a:bodyPr>
          <a:lstStyle/>
          <a:p>
            <a:pPr marL="0" lvl="0" indent="0" algn="just">
              <a:buNone/>
            </a:pP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vui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chơi</a:t>
            </a:r>
            <a:endParaRPr lang="en-US" sz="2400" b="1" dirty="0">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GVMN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phi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góc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gũi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GVMN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tiện</a:t>
            </a:r>
            <a:r>
              <a:rPr lang="en-US" sz="2400" dirty="0">
                <a:solidFill>
                  <a:schemeClr val="tx1"/>
                </a:solidFill>
                <a:latin typeface="Times New Roman" panose="02020603050405020304" pitchFamily="18" charset="0"/>
                <a:cs typeface="Times New Roman" panose="02020603050405020304" pitchFamily="18" charset="0"/>
              </a:rPr>
              <a:t> phi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góc</a:t>
            </a:r>
            <a:r>
              <a:rPr lang="en-US" sz="2400" dirty="0">
                <a:solidFill>
                  <a:schemeClr val="tx1"/>
                </a:solidFill>
                <a:latin typeface="Times New Roman" panose="02020603050405020304" pitchFamily="18" charset="0"/>
                <a:cs typeface="Times New Roman" panose="02020603050405020304" pitchFamily="18" charset="0"/>
              </a:rPr>
              <a:t> GVMN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ĐVTCĐ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nhàng</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74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3095" y="784868"/>
            <a:ext cx="9999272" cy="5630922"/>
          </a:xfrm>
        </p:spPr>
        <p:txBody>
          <a:bodyPr>
            <a:noAutofit/>
          </a:bodyPr>
          <a:lstStyle/>
          <a:p>
            <a:pPr marL="0" lvl="0" indent="0">
              <a:buNone/>
            </a:pPr>
            <a:r>
              <a:rPr lang="en-US" sz="2400" b="1" i="1" dirty="0">
                <a:solidFill>
                  <a:schemeClr val="tx1"/>
                </a:solidFill>
                <a:latin typeface="Times New Roman" panose="02020603050405020304" pitchFamily="18" charset="0"/>
                <a:cs typeface="Times New Roman" panose="02020603050405020304" pitchFamily="18" charset="0"/>
              </a:rPr>
              <a:t> Trong </a:t>
            </a:r>
            <a:r>
              <a:rPr lang="en-US" sz="2400" b="1" i="1" dirty="0" err="1">
                <a:solidFill>
                  <a:schemeClr val="tx1"/>
                </a:solidFill>
                <a:latin typeface="Times New Roman" panose="02020603050405020304" pitchFamily="18" charset="0"/>
                <a:cs typeface="Times New Roman" panose="02020603050405020304" pitchFamily="18" charset="0"/>
              </a:rPr>
              <a:t>các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hoạt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động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khác</a:t>
            </a:r>
            <a:endParaRPr lang="en-US" sz="2400" b="1" i="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Mức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mức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Hành</a:t>
            </a:r>
            <a:r>
              <a:rPr lang="en-US" sz="2000" dirty="0">
                <a:solidFill>
                  <a:schemeClr val="tx1"/>
                </a:solidFill>
                <a:latin typeface="Times New Roman" panose="02020603050405020304" pitchFamily="18" charset="0"/>
                <a:cs typeface="Times New Roman" panose="02020603050405020304" pitchFamily="18" charset="0"/>
              </a:rPr>
              <a:t> vi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latin typeface="Times New Roman" panose="02020603050405020304" pitchFamily="18" charset="0"/>
                <a:cs typeface="Times New Roman" panose="02020603050405020304" pitchFamily="18" charset="0"/>
              </a:rPr>
              <a:t>của giáo viên mầm non với 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tốt</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thường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dẫn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kịp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khuyến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GVMN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thoải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sóc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kiềm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tin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GVMN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mẫu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đều</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mức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nắm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còn</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mức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thấp</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8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624110"/>
            <a:ext cx="9950133" cy="818610"/>
          </a:xfrm>
        </p:spPr>
        <p:txBody>
          <a:bodyPr>
            <a:normAutofit fontScale="90000"/>
          </a:bodyPr>
          <a:lstStyle/>
          <a:p>
            <a:r>
              <a:rPr lang="en-US" b="1" dirty="0"/>
              <a:t> </a:t>
            </a:r>
            <a:r>
              <a:rPr lang="en-US" sz="2700" b="1" dirty="0" err="1">
                <a:latin typeface="Times New Roman" panose="02020603050405020304" pitchFamily="18" charset="0"/>
                <a:cs typeface="Times New Roman" panose="02020603050405020304" pitchFamily="18" charset="0"/>
              </a:rPr>
              <a:t>Nhìn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chung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thực</a:t>
            </a:r>
            <a:r>
              <a:rPr lang="en-US" sz="27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GVMN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524000"/>
            <a:ext cx="10407332" cy="4387222"/>
          </a:xfrm>
        </p:spPr>
        <p:txBody>
          <a:bodyPr>
            <a:noAutofit/>
          </a:bodyPr>
          <a:lstStyle/>
          <a:p>
            <a:pPr algn="just"/>
            <a:r>
              <a:rPr lang="vi-VN" sz="2400" dirty="0">
                <a:solidFill>
                  <a:schemeClr val="tx1"/>
                </a:solidFill>
                <a:latin typeface="Times New Roman" panose="02020603050405020304" pitchFamily="18" charset="0"/>
                <a:cs typeface="Times New Roman" panose="02020603050405020304" pitchFamily="18" charset="0"/>
              </a:rPr>
              <a:t>Trong giao tiếp hàng ngày, GVMN trò chuyện với 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về những khó khăn trẻ gặp phải trong hoạt động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về tình hình sức khỏe, về đặc điểm của trẻ, về các thành viên trong gia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về bạn bè của 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chưa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mức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lvl="0" algn="just"/>
            <a:r>
              <a:rPr lang="vi-VN" sz="2400" dirty="0">
                <a:solidFill>
                  <a:schemeClr val="tx1"/>
                </a:solidFill>
                <a:latin typeface="Times New Roman" panose="02020603050405020304" pitchFamily="18" charset="0"/>
                <a:cs typeface="Times New Roman" panose="02020603050405020304" pitchFamily="18" charset="0"/>
              </a:rPr>
              <a:t>GVMN thường xuyên biểu hiện trạng thái cảm xúc tích cực (vui vẻ, hạnh phúc, thoải mái, dễ chịu)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t>
            </a:r>
            <a:r>
              <a:rPr lang="vi-VN" sz="2400" dirty="0">
                <a:solidFill>
                  <a:schemeClr val="tx1"/>
                </a:solidFill>
                <a:latin typeface="Times New Roman" panose="02020603050405020304" pitchFamily="18" charset="0"/>
                <a:cs typeface="Times New Roman" panose="02020603050405020304" pitchFamily="18" charset="0"/>
              </a:rPr>
              <a:t>ạng thái cảm xúc tiêu cực như khó chịu, buồn rầu, căng thẳng, tức giận, lạnh lùng, lo lắng đôi lúc GVMN cũng có biểu 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ít</a:t>
            </a:r>
            <a:r>
              <a:rPr lang="en-US" sz="2400" dirty="0">
                <a:solidFill>
                  <a:schemeClr val="tx1"/>
                </a:solidFill>
                <a:latin typeface="Times New Roman" panose="02020603050405020304" pitchFamily="18" charset="0"/>
                <a:cs typeface="Times New Roman" panose="02020603050405020304" pitchFamily="18" charset="0"/>
              </a:rPr>
              <a:t>. </a:t>
            </a:r>
          </a:p>
          <a:p>
            <a:pPr lvl="0" algn="just"/>
            <a:r>
              <a:rPr lang="vi-VN" sz="2400" i="1" dirty="0">
                <a:solidFill>
                  <a:schemeClr val="tx1"/>
                </a:solidFill>
                <a:latin typeface="Times New Roman" panose="02020603050405020304" pitchFamily="18" charset="0"/>
                <a:cs typeface="Times New Roman" panose="02020603050405020304" pitchFamily="18" charset="0"/>
              </a:rPr>
              <a:t>Trong giao tiếp bằng ngôn ngữ</a:t>
            </a:r>
            <a:r>
              <a:rPr lang="vi-VN" sz="2400" dirty="0">
                <a:solidFill>
                  <a:schemeClr val="tx1"/>
                </a:solidFill>
                <a:latin typeface="Times New Roman" panose="02020603050405020304" pitchFamily="18" charset="0"/>
                <a:cs typeface="Times New Roman" panose="02020603050405020304" pitchFamily="18" charset="0"/>
              </a:rPr>
              <a:t>, GVMN thường xuyên sử dụng từ ngữ trong sáng, gần gũi, dễ 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mệnh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lệnh</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ra lệnh cho trẻ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1255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909" y="748248"/>
            <a:ext cx="10208301" cy="6109752"/>
          </a:xfrm>
        </p:spPr>
        <p:txBody>
          <a:bodyPr>
            <a:noAutofit/>
          </a:bodyPr>
          <a:lstStyle/>
          <a:p>
            <a:pPr lvl="0" algn="just"/>
            <a:r>
              <a:rPr lang="vi-VN" sz="2200" i="1" dirty="0">
                <a:solidFill>
                  <a:schemeClr val="tx1"/>
                </a:solidFill>
                <a:latin typeface="Times New Roman" panose="02020603050405020304" pitchFamily="18" charset="0"/>
                <a:cs typeface="Times New Roman" panose="02020603050405020304" pitchFamily="18" charset="0"/>
              </a:rPr>
              <a:t>GVMN sử dụng đa dạng các phương tiện giao tiếp</a:t>
            </a:r>
            <a:r>
              <a:rPr lang="en-US" sz="2200" i="1" dirty="0">
                <a:solidFill>
                  <a:schemeClr val="tx1"/>
                </a:solidFill>
                <a:latin typeface="Times New Roman" panose="02020603050405020304" pitchFamily="18" charset="0"/>
                <a:cs typeface="Times New Roman" panose="02020603050405020304" pitchFamily="18" charset="0"/>
              </a:rPr>
              <a:t> phi </a:t>
            </a:r>
            <a:r>
              <a:rPr lang="en-US" sz="2200" i="1" dirty="0" err="1">
                <a:solidFill>
                  <a:schemeClr val="tx1"/>
                </a:solidFill>
                <a:latin typeface="Times New Roman" panose="02020603050405020304" pitchFamily="18" charset="0"/>
                <a:cs typeface="Times New Roman" panose="02020603050405020304" pitchFamily="18" charset="0"/>
              </a:rPr>
              <a:t>ngôn</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ngữ</a:t>
            </a:r>
            <a:r>
              <a:rPr lang="vi-VN" sz="2200" i="1" dirty="0">
                <a:solidFill>
                  <a:schemeClr val="tx1"/>
                </a:solidFill>
                <a:latin typeface="Times New Roman" panose="02020603050405020304" pitchFamily="18" charset="0"/>
                <a:cs typeface="Times New Roman" panose="02020603050405020304" pitchFamily="18" charset="0"/>
              </a:rPr>
              <a:t> với trẻ</a:t>
            </a:r>
            <a:r>
              <a:rPr lang="en-US" sz="2200" dirty="0">
                <a:solidFill>
                  <a:schemeClr val="tx1"/>
                </a:solidFill>
                <a:latin typeface="Times New Roman" panose="02020603050405020304" pitchFamily="18" charset="0"/>
                <a:cs typeface="Times New Roman" panose="02020603050405020304" pitchFamily="18" charset="0"/>
              </a:rPr>
              <a:t>: G</a:t>
            </a:r>
            <a:r>
              <a:rPr lang="vi-VN" sz="2200" dirty="0">
                <a:solidFill>
                  <a:schemeClr val="tx1"/>
                </a:solidFill>
                <a:latin typeface="Times New Roman" panose="02020603050405020304" pitchFamily="18" charset="0"/>
                <a:cs typeface="Times New Roman" panose="02020603050405020304" pitchFamily="18" charset="0"/>
              </a:rPr>
              <a:t>iao tiếp bằng ánh mắt dịu hiền, âu yếm; nét mặt vui tươi, thân thiện; cử chỉ nhẹ nhàng, ân cần; hành vi tiếp xúc trực tiếp như nắm tay, xoa đầu, ôm ấp được GVMN thể hiện hàng ngày, trong mọi hoạt động với trẻ. </a:t>
            </a:r>
            <a:endParaRPr lang="en-US" sz="2200" dirty="0">
              <a:solidFill>
                <a:schemeClr val="tx1"/>
              </a:solidFill>
              <a:latin typeface="Times New Roman" panose="02020603050405020304" pitchFamily="18" charset="0"/>
              <a:cs typeface="Times New Roman" panose="02020603050405020304" pitchFamily="18" charset="0"/>
            </a:endParaRPr>
          </a:p>
          <a:p>
            <a:pPr lvl="0" algn="just"/>
            <a:r>
              <a:rPr lang="en-US" sz="2200" dirty="0" err="1">
                <a:solidFill>
                  <a:schemeClr val="tx1"/>
                </a:solidFill>
                <a:latin typeface="Times New Roman" panose="02020603050405020304" pitchFamily="18" charset="0"/>
                <a:cs typeface="Times New Roman" panose="02020603050405020304" pitchFamily="18" charset="0"/>
              </a:rPr>
              <a:t>Đôi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a:t>
            </a:r>
            <a:r>
              <a:rPr lang="vi-VN" sz="2200" dirty="0">
                <a:solidFill>
                  <a:schemeClr val="tx1"/>
                </a:solidFill>
                <a:latin typeface="Times New Roman" panose="02020603050405020304" pitchFamily="18" charset="0"/>
                <a:cs typeface="Times New Roman" panose="02020603050405020304" pitchFamily="18" charset="0"/>
              </a:rPr>
              <a:t> GVMN </a:t>
            </a:r>
            <a:r>
              <a:rPr lang="en-US" sz="2200" dirty="0" err="1">
                <a:solidFill>
                  <a:schemeClr val="tx1"/>
                </a:solidFill>
                <a:latin typeface="Times New Roman" panose="02020603050405020304" pitchFamily="18" charset="0"/>
                <a:cs typeface="Times New Roman" panose="02020603050405020304" pitchFamily="18" charset="0"/>
              </a:rPr>
              <a:t>còn</a:t>
            </a:r>
            <a:r>
              <a:rPr lang="vi-VN" sz="2200" dirty="0">
                <a:solidFill>
                  <a:schemeClr val="tx1"/>
                </a:solidFill>
                <a:latin typeface="Times New Roman" panose="02020603050405020304" pitchFamily="18" charset="0"/>
                <a:cs typeface="Times New Roman" panose="02020603050405020304" pitchFamily="18" charset="0"/>
              </a:rPr>
              <a:t> thể hiện ánh mắt vô cảm, lườm nguýt trẻ, cau có hoặc có những cử chỉ mạnh mẽ, </a:t>
            </a:r>
            <a:r>
              <a:rPr lang="en-US" sz="2200" dirty="0" err="1">
                <a:solidFill>
                  <a:schemeClr val="tx1"/>
                </a:solidFill>
                <a:latin typeface="Times New Roman" panose="02020603050405020304" pitchFamily="18" charset="0"/>
                <a:cs typeface="Times New Roman" panose="02020603050405020304" pitchFamily="18" charset="0"/>
              </a:rPr>
              <a:t>thậm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biệt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hành</a:t>
            </a:r>
            <a:r>
              <a:rPr lang="en-US" sz="2200" dirty="0">
                <a:solidFill>
                  <a:schemeClr val="tx1"/>
                </a:solidFill>
                <a:latin typeface="Times New Roman" panose="02020603050405020304" pitchFamily="18" charset="0"/>
                <a:cs typeface="Times New Roman" panose="02020603050405020304" pitchFamily="18" charset="0"/>
              </a:rPr>
              <a:t> vi</a:t>
            </a:r>
            <a:r>
              <a:rPr lang="vi-VN" sz="2200" dirty="0">
                <a:solidFill>
                  <a:schemeClr val="tx1"/>
                </a:solidFill>
                <a:latin typeface="Times New Roman" panose="02020603050405020304" pitchFamily="18" charset="0"/>
                <a:cs typeface="Times New Roman" panose="02020603050405020304" pitchFamily="18" charset="0"/>
              </a:rPr>
              <a:t> thô bạo trong giao tiếp với trẻ.  </a:t>
            </a:r>
            <a:endParaRPr lang="en-US" sz="2200" dirty="0">
              <a:solidFill>
                <a:schemeClr val="tx1"/>
              </a:solidFill>
              <a:latin typeface="Times New Roman" panose="02020603050405020304" pitchFamily="18" charset="0"/>
              <a:cs typeface="Times New Roman" panose="02020603050405020304" pitchFamily="18" charset="0"/>
            </a:endParaRPr>
          </a:p>
          <a:p>
            <a:pPr lvl="0" algn="just"/>
            <a:r>
              <a:rPr lang="vi-VN" sz="2200" dirty="0">
                <a:solidFill>
                  <a:schemeClr val="tx1"/>
                </a:solidFill>
                <a:latin typeface="Times New Roman" panose="02020603050405020304" pitchFamily="18" charset="0"/>
                <a:cs typeface="Times New Roman" panose="02020603050405020304" pitchFamily="18" charset="0"/>
              </a:rPr>
              <a:t>Các hành vi quan sát, hướng dẫn, cổ vũ trẻ hoạt động</a:t>
            </a:r>
            <a:r>
              <a:rPr lang="en-US" sz="2200" dirty="0">
                <a:solidFill>
                  <a:schemeClr val="tx1"/>
                </a:solidFill>
                <a:latin typeface="Times New Roman" panose="02020603050405020304" pitchFamily="18" charset="0"/>
                <a:cs typeface="Times New Roman" panose="02020603050405020304" pitchFamily="18" charset="0"/>
              </a:rPr>
              <a:t>,</a:t>
            </a:r>
            <a:r>
              <a:rPr lang="vi-VN" sz="2200" dirty="0">
                <a:solidFill>
                  <a:schemeClr val="tx1"/>
                </a:solidFill>
                <a:latin typeface="Times New Roman" panose="02020603050405020304" pitchFamily="18" charset="0"/>
                <a:cs typeface="Times New Roman" panose="02020603050405020304" pitchFamily="18" charset="0"/>
              </a:rPr>
              <a:t> GVMN thực hiện thường xuyên. </a:t>
            </a:r>
            <a:endParaRPr lang="en-US" sz="2200" dirty="0">
              <a:solidFill>
                <a:schemeClr val="tx1"/>
              </a:solidFill>
              <a:latin typeface="Times New Roman" panose="02020603050405020304" pitchFamily="18" charset="0"/>
              <a:cs typeface="Times New Roman" panose="02020603050405020304" pitchFamily="18" charset="0"/>
            </a:endParaRPr>
          </a:p>
          <a:p>
            <a:pPr lvl="0" algn="just"/>
            <a:r>
              <a:rPr lang="en-US" sz="2200" dirty="0" err="1">
                <a:solidFill>
                  <a:schemeClr val="tx1"/>
                </a:solidFill>
                <a:latin typeface="Times New Roman" panose="02020603050405020304" pitchFamily="18" charset="0"/>
                <a:cs typeface="Times New Roman" panose="02020603050405020304" pitchFamily="18" charset="0"/>
              </a:rPr>
              <a:t>Tuy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nhiên</a:t>
            </a:r>
            <a:r>
              <a:rPr lang="en-US" sz="2200" dirty="0">
                <a:solidFill>
                  <a:schemeClr val="tx1"/>
                </a:solidFill>
                <a:latin typeface="Times New Roman" panose="02020603050405020304" pitchFamily="18" charset="0"/>
                <a:cs typeface="Times New Roman" panose="02020603050405020304" pitchFamily="18" charset="0"/>
              </a:rPr>
              <a:t> do </a:t>
            </a:r>
            <a:r>
              <a:rPr lang="en-US" sz="2200" dirty="0" err="1">
                <a:solidFill>
                  <a:schemeClr val="tx1"/>
                </a:solidFill>
                <a:latin typeface="Times New Roman" panose="02020603050405020304" pitchFamily="18" charset="0"/>
                <a:cs typeface="Times New Roman" panose="02020603050405020304" pitchFamily="18" charset="0"/>
              </a:rPr>
              <a:t>số</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nên</a:t>
            </a:r>
            <a:r>
              <a:rPr lang="en-US" sz="2200" dirty="0">
                <a:solidFill>
                  <a:schemeClr val="tx1"/>
                </a:solidFill>
                <a:latin typeface="Times New Roman" panose="02020603050405020304" pitchFamily="18" charset="0"/>
                <a:cs typeface="Times New Roman" panose="02020603050405020304" pitchFamily="18" charset="0"/>
              </a:rPr>
              <a:t> GV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một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ngày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thiếu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chờ</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a:t>
            </a:r>
          </a:p>
          <a:p>
            <a:pPr lvl="0" algn="just"/>
            <a:r>
              <a:rPr lang="vi-VN" sz="2200" dirty="0">
                <a:solidFill>
                  <a:schemeClr val="tx1"/>
                </a:solidFill>
                <a:latin typeface="Times New Roman" panose="02020603050405020304" pitchFamily="18" charset="0"/>
                <a:cs typeface="Times New Roman" panose="02020603050405020304" pitchFamily="18" charset="0"/>
              </a:rPr>
              <a:t>Trong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nhiều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lúc</a:t>
            </a:r>
            <a:r>
              <a:rPr lang="en-US" sz="2200" dirty="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giáo viên </a:t>
            </a:r>
            <a:r>
              <a:rPr lang="en-US" sz="2200" dirty="0" err="1">
                <a:solidFill>
                  <a:schemeClr val="tx1"/>
                </a:solidFill>
                <a:latin typeface="Times New Roman" panose="02020603050405020304" pitchFamily="18" charset="0"/>
                <a:cs typeface="Times New Roman" panose="02020603050405020304" pitchFamily="18" charset="0"/>
              </a:rPr>
              <a:t>chưa</a:t>
            </a:r>
            <a:r>
              <a:rPr lang="vi-VN" sz="2200" dirty="0">
                <a:solidFill>
                  <a:schemeClr val="tx1"/>
                </a:solidFill>
                <a:latin typeface="Times New Roman" panose="02020603050405020304" pitchFamily="18" charset="0"/>
                <a:cs typeface="Times New Roman" panose="02020603050405020304" pitchFamily="18" charset="0"/>
              </a:rPr>
              <a:t> có sự giao tiếp gần gũi giữa cô và trẻ, </a:t>
            </a:r>
            <a:r>
              <a:rPr lang="en-US" sz="2200" dirty="0" err="1">
                <a:solidFill>
                  <a:schemeClr val="tx1"/>
                </a:solidFill>
                <a:latin typeface="Times New Roman" panose="02020603050405020304" pitchFamily="18" charset="0"/>
                <a:cs typeface="Times New Roman" panose="02020603050405020304" pitchFamily="18" charset="0"/>
              </a:rPr>
              <a:t>còn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chưa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chú</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lắng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còn</a:t>
            </a:r>
            <a:r>
              <a:rPr lang="en-US" sz="2200" dirty="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ít tạo điều kiện cho trẻ hỏi nhiều và nêu những thắc mắc của mình bằng chính ngôn ngữ ngây thơ của trẻ. Giáo viên </a:t>
            </a:r>
            <a:r>
              <a:rPr lang="en-US" sz="2200" dirty="0" err="1">
                <a:solidFill>
                  <a:schemeClr val="tx1"/>
                </a:solidFill>
                <a:latin typeface="Times New Roman" panose="02020603050405020304" pitchFamily="18" charset="0"/>
                <a:cs typeface="Times New Roman" panose="02020603050405020304" pitchFamily="18" charset="0"/>
              </a:rPr>
              <a:t>vẫn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còn</a:t>
            </a:r>
            <a:r>
              <a:rPr lang="vi-VN" sz="2200" dirty="0">
                <a:solidFill>
                  <a:schemeClr val="tx1"/>
                </a:solidFill>
                <a:latin typeface="Times New Roman" panose="02020603050405020304" pitchFamily="18" charset="0"/>
                <a:cs typeface="Times New Roman" panose="02020603050405020304" pitchFamily="18" charset="0"/>
              </a:rPr>
              <a:t> dạy rập khuôn theo giáo án</a:t>
            </a:r>
            <a:r>
              <a:rPr lang="en-US" sz="2200" dirty="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 luôn nghĩ rằng nếu vui vẻ</a:t>
            </a:r>
            <a:r>
              <a:rPr lang="en-US" sz="2200" dirty="0">
                <a:solidFill>
                  <a:schemeClr val="tx1"/>
                </a:solidFill>
                <a:latin typeface="Times New Roman" panose="02020603050405020304" pitchFamily="18" charset="0"/>
                <a:cs typeface="Times New Roman" panose="02020603050405020304" pitchFamily="18" charset="0"/>
              </a:rPr>
              <a:t>,</a:t>
            </a:r>
            <a:r>
              <a:rPr lang="vi-VN" sz="2200" dirty="0">
                <a:solidFill>
                  <a:schemeClr val="tx1"/>
                </a:solidFill>
                <a:latin typeface="Times New Roman" panose="02020603050405020304" pitchFamily="18" charset="0"/>
                <a:cs typeface="Times New Roman" panose="02020603050405020304" pitchFamily="18" charset="0"/>
              </a:rPr>
              <a:t> dễ dãi thì sẽ mất nề nếp gây ồn ào mất trật tự</a:t>
            </a:r>
            <a:r>
              <a:rPr lang="en-US" sz="22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408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789" y="784295"/>
            <a:ext cx="9908725" cy="5706445"/>
          </a:xfrm>
        </p:spPr>
        <p:txBody>
          <a:bodyPr>
            <a:normAutofit/>
          </a:bodyPr>
          <a:lstStyle/>
          <a:p>
            <a:pPr marL="0" indent="0">
              <a:buNone/>
            </a:pPr>
            <a:r>
              <a:rPr lang="en-US" sz="2300" b="1" i="1" dirty="0" err="1">
                <a:solidFill>
                  <a:schemeClr val="tx1"/>
                </a:solidFill>
                <a:latin typeface="Times New Roman" panose="02020603050405020304" pitchFamily="18" charset="0"/>
                <a:cs typeface="Times New Roman" panose="02020603050405020304" pitchFamily="18" charset="0"/>
              </a:rPr>
              <a:t>Nguyên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nhân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của</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thực</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trạng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giao</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tiếp</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giữa</a:t>
            </a:r>
            <a:r>
              <a:rPr lang="en-US" sz="2300" b="1" i="1" dirty="0">
                <a:solidFill>
                  <a:schemeClr val="tx1"/>
                </a:solidFill>
                <a:latin typeface="Times New Roman" panose="02020603050405020304" pitchFamily="18" charset="0"/>
                <a:cs typeface="Times New Roman" panose="02020603050405020304" pitchFamily="18" charset="0"/>
              </a:rPr>
              <a:t> GVMN </a:t>
            </a:r>
            <a:r>
              <a:rPr lang="en-US" sz="2300" b="1" i="1" dirty="0" err="1">
                <a:solidFill>
                  <a:schemeClr val="tx1"/>
                </a:solidFill>
                <a:latin typeface="Times New Roman" panose="02020603050405020304" pitchFamily="18" charset="0"/>
                <a:cs typeface="Times New Roman" panose="02020603050405020304" pitchFamily="18" charset="0"/>
              </a:rPr>
              <a:t>với</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trẻ</a:t>
            </a:r>
            <a:endParaRPr lang="en-US" sz="2300" dirty="0">
              <a:solidFill>
                <a:schemeClr val="tx1"/>
              </a:solidFill>
              <a:latin typeface="Times New Roman" panose="02020603050405020304" pitchFamily="18" charset="0"/>
              <a:cs typeface="Times New Roman" panose="02020603050405020304" pitchFamily="18" charset="0"/>
            </a:endParaRPr>
          </a:p>
          <a:p>
            <a:pPr lvl="0" algn="just"/>
            <a:r>
              <a:rPr lang="vi-VN" sz="2300" dirty="0">
                <a:solidFill>
                  <a:schemeClr val="tx1"/>
                </a:solidFill>
                <a:latin typeface="Times New Roman" panose="02020603050405020304" pitchFamily="18" charset="0"/>
                <a:cs typeface="Times New Roman" panose="02020603050405020304" pitchFamily="18" charset="0"/>
              </a:rPr>
              <a:t>Tình yêu với trẻ, với nghề, </a:t>
            </a:r>
            <a:r>
              <a:rPr lang="en-US" sz="2300" dirty="0">
                <a:solidFill>
                  <a:schemeClr val="tx1"/>
                </a:solidFill>
                <a:latin typeface="Times New Roman" panose="02020603050405020304" pitchFamily="18" charset="0"/>
                <a:cs typeface="Times New Roman" panose="02020603050405020304" pitchFamily="18" charset="0"/>
              </a:rPr>
              <a:t>ý </a:t>
            </a:r>
            <a:r>
              <a:rPr lang="en-US" sz="2300" dirty="0" err="1">
                <a:solidFill>
                  <a:schemeClr val="tx1"/>
                </a:solidFill>
                <a:latin typeface="Times New Roman" panose="02020603050405020304" pitchFamily="18" charset="0"/>
                <a:cs typeface="Times New Roman" panose="02020603050405020304" pitchFamily="18" charset="0"/>
              </a:rPr>
              <a:t>thức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tự</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rèn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luyện</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kỹ năng giao tiếp, ý thức trách nhiệm, sự hài lòng, say mê với công việc, phẩm chất nhân cách người GVMN là những yếu tố rất ảnh hưởng đến giao tiếp của GVMN với trẻ. </a:t>
            </a:r>
            <a:endParaRPr lang="en-US" sz="2300" dirty="0">
              <a:solidFill>
                <a:schemeClr val="tx1"/>
              </a:solidFill>
              <a:latin typeface="Times New Roman" panose="02020603050405020304" pitchFamily="18" charset="0"/>
              <a:cs typeface="Times New Roman" panose="02020603050405020304" pitchFamily="18" charset="0"/>
            </a:endParaRPr>
          </a:p>
          <a:p>
            <a:pPr lvl="0" algn="just"/>
            <a:r>
              <a:rPr lang="vi-VN" sz="2300" dirty="0">
                <a:solidFill>
                  <a:schemeClr val="tx1"/>
                </a:solidFill>
                <a:latin typeface="Times New Roman" panose="02020603050405020304" pitchFamily="18" charset="0"/>
                <a:cs typeface="Times New Roman" panose="02020603050405020304" pitchFamily="18" charset="0"/>
              </a:rPr>
              <a:t>Tình cảm, nhu cầu giao tiếp với cô giáo của trẻ, số lượng trẻ trong một lớp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cũng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làm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chế</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GVMN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a:t>
            </a:r>
          </a:p>
          <a:p>
            <a:pPr lvl="0" algn="just"/>
            <a:r>
              <a:rPr lang="en-US" sz="2300" dirty="0">
                <a:solidFill>
                  <a:schemeClr val="tx1"/>
                </a:solidFill>
                <a:latin typeface="Times New Roman" panose="02020603050405020304" pitchFamily="18" charset="0"/>
                <a:cs typeface="Times New Roman" panose="02020603050405020304" pitchFamily="18" charset="0"/>
              </a:rPr>
              <a:t> Q</a:t>
            </a:r>
            <a:r>
              <a:rPr lang="vi-VN" sz="2300" dirty="0">
                <a:solidFill>
                  <a:schemeClr val="tx1"/>
                </a:solidFill>
                <a:latin typeface="Times New Roman" panose="02020603050405020304" pitchFamily="18" charset="0"/>
                <a:cs typeface="Times New Roman" panose="02020603050405020304" pitchFamily="18" charset="0"/>
              </a:rPr>
              <a:t>uá trình đào tạo, các hoạt động học tập, bồi dưỡng </a:t>
            </a:r>
            <a:r>
              <a:rPr lang="en-US" sz="2300" dirty="0" err="1">
                <a:solidFill>
                  <a:schemeClr val="tx1"/>
                </a:solidFill>
                <a:latin typeface="Times New Roman" panose="02020603050405020304" pitchFamily="18" charset="0"/>
                <a:cs typeface="Times New Roman" panose="02020603050405020304" pitchFamily="18" charset="0"/>
              </a:rPr>
              <a:t>chuyên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môn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kỹ</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năng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tiếp</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do nhà trường tổ chức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còn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chưa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đồng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dẫn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sự</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thiếu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kỹ</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năng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giữa</a:t>
            </a:r>
            <a:r>
              <a:rPr lang="en-US" sz="2300" dirty="0">
                <a:solidFill>
                  <a:schemeClr val="tx1"/>
                </a:solidFill>
                <a:latin typeface="Times New Roman" panose="02020603050405020304" pitchFamily="18" charset="0"/>
                <a:cs typeface="Times New Roman" panose="02020603050405020304" pitchFamily="18" charset="0"/>
              </a:rPr>
              <a:t> GVMN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trẻ</a:t>
            </a:r>
            <a:r>
              <a:rPr lang="en-US" sz="2300" dirty="0">
                <a:solidFill>
                  <a:schemeClr val="tx1"/>
                </a:solidFill>
                <a:latin typeface="Times New Roman" panose="02020603050405020304" pitchFamily="18" charset="0"/>
                <a:cs typeface="Times New Roman" panose="02020603050405020304" pitchFamily="18" charset="0"/>
              </a:rPr>
              <a:t>.</a:t>
            </a:r>
          </a:p>
          <a:p>
            <a:pPr lvl="0" algn="just"/>
            <a:r>
              <a:rPr lang="en-US" sz="2300" dirty="0">
                <a:solidFill>
                  <a:schemeClr val="tx1"/>
                </a:solidFill>
                <a:latin typeface="Times New Roman" panose="02020603050405020304" pitchFamily="18" charset="0"/>
                <a:cs typeface="Times New Roman" panose="02020603050405020304" pitchFamily="18" charset="0"/>
              </a:rPr>
              <a:t>S</a:t>
            </a:r>
            <a:r>
              <a:rPr lang="vi-VN" sz="2300" dirty="0">
                <a:solidFill>
                  <a:schemeClr val="tx1"/>
                </a:solidFill>
                <a:latin typeface="Times New Roman" panose="02020603050405020304" pitchFamily="18" charset="0"/>
                <a:cs typeface="Times New Roman" panose="02020603050405020304" pitchFamily="18" charset="0"/>
              </a:rPr>
              <a:t>ự quan tâm ủng hộ, sự hỗ trợ của phụ huynh, mối quan hệ xã hội, cơ chế, chính sách, </a:t>
            </a:r>
            <a:r>
              <a:rPr lang="en-US" sz="2300" dirty="0" err="1">
                <a:solidFill>
                  <a:schemeClr val="tx1"/>
                </a:solidFill>
                <a:latin typeface="Times New Roman" panose="02020603050405020304" pitchFamily="18" charset="0"/>
                <a:cs typeface="Times New Roman" panose="02020603050405020304" pitchFamily="18" charset="0"/>
              </a:rPr>
              <a:t>môi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điều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kiện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làm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việc</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điều kiện cơ sở vật chất của nhà trường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phong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quản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lý</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quản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lý</a:t>
            </a:r>
            <a:r>
              <a:rPr lang="vi-VN" sz="2300" dirty="0">
                <a:solidFill>
                  <a:schemeClr val="tx1"/>
                </a:solidFill>
                <a:latin typeface="Times New Roman" panose="02020603050405020304" pitchFamily="18" charset="0"/>
                <a:cs typeface="Times New Roman" panose="02020603050405020304" pitchFamily="18" charset="0"/>
              </a:rPr>
              <a:t> ảnh hưởng khá lớn đến giao tiếp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GVMN</a:t>
            </a:r>
            <a:r>
              <a:rPr lang="vi-VN" sz="2300" dirty="0">
                <a:solidFill>
                  <a:schemeClr val="tx1"/>
                </a:solidFill>
                <a:latin typeface="Times New Roman" panose="02020603050405020304" pitchFamily="18" charset="0"/>
                <a:cs typeface="Times New Roman" panose="02020603050405020304" pitchFamily="18" charset="0"/>
              </a:rPr>
              <a:t> với trẻ</a:t>
            </a:r>
            <a:r>
              <a:rPr lang="en-US" sz="23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7937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1" y="624110"/>
            <a:ext cx="9889172" cy="1280890"/>
          </a:xfrm>
        </p:spPr>
        <p:txBody>
          <a:bodyPr>
            <a:normAutofit fontScale="90000"/>
          </a:bodyPr>
          <a:lstStyle/>
          <a:p>
            <a:r>
              <a:rPr lang="en-US" sz="2700" b="1" dirty="0" err="1">
                <a:latin typeface="Times New Roman" panose="02020603050405020304" pitchFamily="18" charset="0"/>
                <a:cs typeface="Times New Roman" panose="02020603050405020304" pitchFamily="18" charset="0"/>
              </a:rPr>
              <a:t>Biện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pháp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giao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tiếp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theo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hướng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cực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giữa</a:t>
            </a:r>
            <a:r>
              <a:rPr lang="en-US" sz="2700" b="1" dirty="0">
                <a:latin typeface="Times New Roman" panose="02020603050405020304" pitchFamily="18" charset="0"/>
                <a:cs typeface="Times New Roman" panose="02020603050405020304" pitchFamily="18" charset="0"/>
              </a:rPr>
              <a:t> GVMN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trẻ</a:t>
            </a:r>
            <a:r>
              <a:rPr lang="en-US" sz="2700" b="1"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48081" y="1194529"/>
            <a:ext cx="10844050" cy="6030729"/>
          </a:xfrm>
        </p:spPr>
        <p:txBody>
          <a:bodyPr>
            <a:noAutofit/>
          </a:bodyPr>
          <a:lstStyle/>
          <a:p>
            <a:pPr algn="just"/>
            <a:r>
              <a:rPr lang="en-US" sz="2300" b="1" dirty="0" err="1">
                <a:solidFill>
                  <a:schemeClr val="tx1"/>
                </a:solidFill>
                <a:latin typeface="Times New Roman" panose="02020603050405020304" pitchFamily="18" charset="0"/>
                <a:cs typeface="Times New Roman" panose="02020603050405020304" pitchFamily="18" charset="0"/>
              </a:rPr>
              <a:t>Tăng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cường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các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hoạt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động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tương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tác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trong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giao</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tiếp</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giữa</a:t>
            </a:r>
            <a:r>
              <a:rPr lang="en-US" sz="2300" b="1" dirty="0">
                <a:solidFill>
                  <a:schemeClr val="tx1"/>
                </a:solidFill>
                <a:latin typeface="Times New Roman" panose="02020603050405020304" pitchFamily="18" charset="0"/>
                <a:cs typeface="Times New Roman" panose="02020603050405020304" pitchFamily="18" charset="0"/>
              </a:rPr>
              <a:t> GVMN </a:t>
            </a:r>
            <a:r>
              <a:rPr lang="en-US" sz="2300" b="1" dirty="0" err="1">
                <a:solidFill>
                  <a:schemeClr val="tx1"/>
                </a:solidFill>
                <a:latin typeface="Times New Roman" panose="02020603050405020304" pitchFamily="18" charset="0"/>
                <a:cs typeface="Times New Roman" panose="02020603050405020304" pitchFamily="18" charset="0"/>
              </a:rPr>
              <a:t>với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trẻ</a:t>
            </a:r>
            <a:endParaRPr lang="en-US" sz="23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Chủ</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động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giao</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tiếp</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với</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trẻ</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thường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xuyên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mọi</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lúc</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mọi</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nơi</a:t>
            </a:r>
            <a:r>
              <a:rPr lang="en-US" sz="2300" b="1" i="1" dirty="0">
                <a:solidFill>
                  <a:schemeClr val="tx1"/>
                </a:solidFill>
                <a:latin typeface="Times New Roman" panose="02020603050405020304" pitchFamily="18" charset="0"/>
                <a:cs typeface="Times New Roman" panose="02020603050405020304" pitchFamily="18" charset="0"/>
              </a:rPr>
              <a:t> </a:t>
            </a:r>
          </a:p>
          <a:p>
            <a:pPr marL="0" lvl="0" indent="0" algn="just">
              <a:buNone/>
            </a:pPr>
            <a:r>
              <a:rPr lang="en-US" sz="2300" b="1"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Đối</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với</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trẻ</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nhà</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trẻ</a:t>
            </a:r>
            <a:r>
              <a:rPr lang="en-US" sz="2300" i="1" dirty="0">
                <a:solidFill>
                  <a:schemeClr val="tx1"/>
                </a:solidFill>
                <a:latin typeface="Times New Roman" panose="02020603050405020304" pitchFamily="18" charset="0"/>
                <a:cs typeface="Times New Roman" panose="02020603050405020304" pitchFamily="18" charset="0"/>
              </a:rPr>
              <a:t>:</a:t>
            </a:r>
            <a:r>
              <a:rPr lang="en-US" sz="23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Gọi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luôn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nhìn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mặt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endParaRPr lang="en-US" sz="2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chỉ</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yếm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ôm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đùa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qua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hô</a:t>
            </a:r>
            <a:r>
              <a:rPr lang="en-US" sz="2200" dirty="0">
                <a:solidFill>
                  <a:schemeClr val="tx1"/>
                </a:solidFill>
                <a:latin typeface="Times New Roman" panose="02020603050405020304" pitchFamily="18" charset="0"/>
                <a:cs typeface="Times New Roman" panose="02020603050405020304" pitchFamily="18" charset="0"/>
              </a:rPr>
              <a:t>, Ú </a:t>
            </a:r>
            <a:r>
              <a:rPr lang="en-US" sz="2200" dirty="0" err="1">
                <a:solidFill>
                  <a:schemeClr val="tx1"/>
                </a:solidFill>
                <a:latin typeface="Times New Roman" panose="02020603050405020304" pitchFamily="18" charset="0"/>
                <a:cs typeface="Times New Roman" panose="02020603050405020304" pitchFamily="18" charset="0"/>
              </a:rPr>
              <a:t>òa</a:t>
            </a:r>
            <a:r>
              <a:rPr lang="en-US" sz="2200" dirty="0">
                <a:solidFill>
                  <a:schemeClr val="tx1"/>
                </a:solidFill>
                <a:latin typeface="Times New Roman" panose="02020603050405020304" pitchFamily="18" charset="0"/>
                <a:cs typeface="Times New Roman" panose="02020603050405020304" pitchFamily="18" charset="0"/>
              </a:rPr>
              <a:t>, chi </a:t>
            </a:r>
            <a:r>
              <a:rPr lang="en-US" sz="2200" dirty="0" err="1">
                <a:solidFill>
                  <a:schemeClr val="tx1"/>
                </a:solidFill>
                <a:latin typeface="Times New Roman" panose="02020603050405020304" pitchFamily="18" charset="0"/>
                <a:cs typeface="Times New Roman" panose="02020603050405020304" pitchFamily="18" charset="0"/>
              </a:rPr>
              <a:t>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soi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mặt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xấu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mặt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đẹp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tạm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biệt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tươi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khóc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nhè</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kìa</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chỉ</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phận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bé</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gọi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tóc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mũi</a:t>
            </a:r>
            <a:r>
              <a:rPr lang="en-US" sz="2200" dirty="0">
                <a:solidFill>
                  <a:schemeClr val="tx1"/>
                </a:solidFill>
                <a:latin typeface="Times New Roman" panose="02020603050405020304" pitchFamily="18" charset="0"/>
                <a:cs typeface="Times New Roman" panose="02020603050405020304" pitchFamily="18" charset="0"/>
              </a:rPr>
              <a:t>, tai, </a:t>
            </a:r>
            <a:r>
              <a:rPr lang="en-US" sz="2200" dirty="0" err="1">
                <a:solidFill>
                  <a:schemeClr val="tx1"/>
                </a:solidFill>
                <a:latin typeface="Times New Roman" panose="02020603050405020304" pitchFamily="18" charset="0"/>
                <a:cs typeface="Times New Roman" panose="02020603050405020304" pitchFamily="18" charset="0"/>
              </a:rPr>
              <a:t>mắt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miệng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xinh</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vật</a:t>
            </a:r>
            <a:r>
              <a:rPr lang="en-US" sz="2200" dirty="0">
                <a:solidFill>
                  <a:schemeClr val="tx1"/>
                </a:solidFill>
                <a:latin typeface="Times New Roman" panose="02020603050405020304" pitchFamily="18" charset="0"/>
                <a:cs typeface="Times New Roman" panose="02020603050405020304" pitchFamily="18" charset="0"/>
              </a:rPr>
              <a:t> GVMN </a:t>
            </a:r>
            <a:r>
              <a:rPr lang="en-US" sz="2200" dirty="0" err="1">
                <a:solidFill>
                  <a:schemeClr val="tx1"/>
                </a:solidFill>
                <a:latin typeface="Times New Roman" panose="02020603050405020304" pitchFamily="18" charset="0"/>
                <a:cs typeface="Times New Roman" panose="02020603050405020304" pitchFamily="18" charset="0"/>
              </a:rPr>
              <a:t>gọi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màu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sắc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thước</a:t>
            </a:r>
            <a:r>
              <a:rPr lang="en-US" sz="2200" dirty="0">
                <a:solidFill>
                  <a:schemeClr val="tx1"/>
                </a:solidFill>
                <a:latin typeface="Times New Roman" panose="02020603050405020304" pitchFamily="18" charset="0"/>
                <a:cs typeface="Times New Roman" panose="02020603050405020304" pitchFamily="18" charset="0"/>
              </a:rPr>
              <a:t> (to,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màu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xanh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vàng</a:t>
            </a:r>
            <a:r>
              <a:rPr lang="en-US" sz="2200" dirty="0">
                <a:solidFill>
                  <a:schemeClr val="tx1"/>
                </a:solidFill>
                <a:latin typeface="Times New Roman" panose="02020603050405020304" pitchFamily="18" charset="0"/>
                <a:cs typeface="Times New Roman" panose="02020603050405020304" pitchFamily="18" charset="0"/>
              </a:rPr>
              <a:t>; to –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bắt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 GV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vòng</a:t>
            </a:r>
            <a:r>
              <a:rPr lang="en-US" sz="2200" dirty="0">
                <a:solidFill>
                  <a:schemeClr val="tx1"/>
                </a:solidFill>
                <a:latin typeface="Times New Roman" panose="02020603050405020304" pitchFamily="18" charset="0"/>
                <a:cs typeface="Times New Roman" panose="02020603050405020304" pitchFamily="18" charset="0"/>
              </a:rPr>
              <a:t> to </a:t>
            </a:r>
            <a:r>
              <a:rPr lang="en-US" sz="2200" dirty="0" err="1">
                <a:solidFill>
                  <a:schemeClr val="tx1"/>
                </a:solidFill>
                <a:latin typeface="Times New Roman" panose="02020603050405020304" pitchFamily="18" charset="0"/>
                <a:cs typeface="Times New Roman" panose="02020603050405020304" pitchFamily="18" charset="0"/>
              </a:rPr>
              <a:t>tặng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tặng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bé</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tặng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búp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bê</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thậm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GVcó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nằm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sàn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khối</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06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05" y="817678"/>
            <a:ext cx="8911687" cy="993447"/>
          </a:xfrm>
        </p:spPr>
        <p:txBody>
          <a:bodyPr>
            <a:normAutofit/>
          </a:bodyPr>
          <a:lstStyle/>
          <a:p>
            <a:pPr algn="ctr"/>
            <a:br>
              <a:rPr lang="en-US" sz="20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KHÁI NIỆM VỀ GIAO TIẾP</a:t>
            </a:r>
          </a:p>
        </p:txBody>
      </p:sp>
      <p:sp>
        <p:nvSpPr>
          <p:cNvPr id="3" name="Content Placeholder 2"/>
          <p:cNvSpPr>
            <a:spLocks noGrp="1"/>
          </p:cNvSpPr>
          <p:nvPr>
            <p:ph idx="1"/>
          </p:nvPr>
        </p:nvSpPr>
        <p:spPr>
          <a:xfrm>
            <a:off x="2278505" y="2133600"/>
            <a:ext cx="9226107" cy="3777622"/>
          </a:xfrm>
        </p:spPr>
        <p:txBody>
          <a:bodyPr>
            <a:normAutofit/>
          </a:bodyPr>
          <a:lstStyle/>
          <a:p>
            <a:pPr marL="0" indent="0">
              <a:buNone/>
            </a:pP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hỏi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thảo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a:t>
            </a:r>
          </a:p>
          <a:p>
            <a:pPr lvl="0" algn="just"/>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rPr>
              <a:t>Kỹ</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năng</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giao</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tiếp</a:t>
            </a:r>
            <a:r>
              <a:rPr lang="en-US" sz="2400" dirty="0">
                <a:solidFill>
                  <a:schemeClr val="tx1"/>
                </a:solidFill>
                <a:effectLst/>
                <a:latin typeface="Times New Roman" panose="02020603050405020304" pitchFamily="18" charset="0"/>
                <a:ea typeface="Calibri" panose="020F0502020204030204" pitchFamily="34" charset="0"/>
              </a:rPr>
              <a:t>? Giao </a:t>
            </a:r>
            <a:r>
              <a:rPr lang="en-US" sz="2400" dirty="0" err="1">
                <a:solidFill>
                  <a:schemeClr val="tx1"/>
                </a:solidFill>
                <a:effectLst/>
                <a:latin typeface="Times New Roman" panose="02020603050405020304" pitchFamily="18" charset="0"/>
                <a:ea typeface="Calibri" panose="020F0502020204030204" pitchFamily="34" charset="0"/>
              </a:rPr>
              <a:t>tiếp</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với</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trẻ</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và</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phụ</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huynh</a:t>
            </a:r>
            <a:r>
              <a:rPr lang="en-US" sz="2400" dirty="0">
                <a:solidFill>
                  <a:schemeClr val="tx1"/>
                </a:solidFill>
                <a:effectLst/>
                <a:latin typeface="Times New Roman" panose="02020603050405020304" pitchFamily="18" charset="0"/>
                <a:ea typeface="Calibri" panose="020F0502020204030204" pitchFamily="34"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83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920" y="1229360"/>
            <a:ext cx="10366692" cy="4927600"/>
          </a:xfrm>
        </p:spPr>
        <p:txBody>
          <a:bodyPr>
            <a:normAutofit/>
          </a:bodyPr>
          <a:lstStyle/>
          <a:p>
            <a:pPr lvl="0">
              <a:buFont typeface="Wingdings" panose="05000000000000000000" pitchFamily="2" charset="2"/>
              <a:buChar char="Ø"/>
            </a:pPr>
            <a:r>
              <a:rPr lang="en-US" sz="2200" i="1" dirty="0" err="1">
                <a:solidFill>
                  <a:schemeClr val="tx1"/>
                </a:solidFill>
                <a:latin typeface="Times New Roman" panose="02020603050405020304" pitchFamily="18" charset="0"/>
                <a:cs typeface="Times New Roman" panose="02020603050405020304" pitchFamily="18" charset="0"/>
              </a:rPr>
              <a:t>Đối</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với</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trẻ</a:t>
            </a:r>
            <a:r>
              <a:rPr lang="en-US" sz="2200" i="1" dirty="0">
                <a:solidFill>
                  <a:schemeClr val="tx1"/>
                </a:solidFill>
                <a:latin typeface="Times New Roman" panose="02020603050405020304" pitchFamily="18" charset="0"/>
                <a:cs typeface="Times New Roman" panose="02020603050405020304" pitchFamily="18" charset="0"/>
              </a:rPr>
              <a:t> MG: </a:t>
            </a:r>
            <a:endParaRPr lang="en-US" sz="2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Luôn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ngữ</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hợp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dung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hoàn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giờ</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hãy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gọi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khuyến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xưng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gọi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fontAlgn="base">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chỉ</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qua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ảnh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tập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triển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endParaRPr lang="en-US" sz="2200" dirty="0">
              <a:solidFill>
                <a:schemeClr val="tx1"/>
              </a:solidFill>
              <a:latin typeface="Times New Roman" panose="02020603050405020304" pitchFamily="18" charset="0"/>
              <a:cs typeface="Times New Roman" panose="02020603050405020304" pitchFamily="18" charset="0"/>
            </a:endParaRPr>
          </a:p>
          <a:p>
            <a:pPr marL="0" indent="0" algn="just" fontAlgn="base">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mẫu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kèm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Ai </a:t>
            </a:r>
            <a:r>
              <a:rPr lang="en-US" sz="2200" dirty="0" err="1">
                <a:solidFill>
                  <a:schemeClr val="tx1"/>
                </a:solidFill>
                <a:latin typeface="Times New Roman" panose="02020603050405020304" pitchFamily="18" charset="0"/>
                <a:cs typeface="Times New Roman" panose="02020603050405020304" pitchFamily="18" charset="0"/>
              </a:rPr>
              <a:t>đây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nhẫn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719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702" y="762000"/>
            <a:ext cx="10830560" cy="5334000"/>
          </a:xfrm>
        </p:spPr>
        <p:txBody>
          <a:bodyPr>
            <a:noAutofit/>
          </a:bodyPr>
          <a:lstStyle/>
          <a:p>
            <a:r>
              <a:rPr lang="en-US" sz="2400" b="1" i="1" dirty="0" err="1">
                <a:solidFill>
                  <a:schemeClr val="tx1"/>
                </a:solidFill>
                <a:latin typeface="Times New Roman" panose="02020603050405020304" pitchFamily="18" charset="0"/>
                <a:cs typeface="Times New Roman" panose="02020603050405020304" pitchFamily="18" charset="0"/>
              </a:rPr>
              <a:t>Tạo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môi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trường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lớp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học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thân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tích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cực</a:t>
            </a: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GV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GV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GV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hòa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nhẫn</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=&gt; GV </a:t>
            </a:r>
            <a:r>
              <a:rPr lang="en-US" sz="2400" dirty="0" err="1">
                <a:solidFill>
                  <a:schemeClr val="tx1"/>
                </a:solidFill>
                <a:latin typeface="Times New Roman" panose="02020603050405020304" pitchFamily="18" charset="0"/>
                <a:cs typeface="Times New Roman" panose="02020603050405020304" pitchFamily="18" charset="0"/>
              </a:rPr>
              <a:t>nắm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nhút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soát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kịp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563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1" y="624110"/>
            <a:ext cx="9889172" cy="717010"/>
          </a:xfrm>
        </p:spPr>
        <p:txBody>
          <a:bodyPr>
            <a:normAutofit fontScale="90000"/>
          </a:bodyPr>
          <a:lstStyle/>
          <a:p>
            <a:r>
              <a:rPr lang="en-US" sz="2700" b="1" i="1" dirty="0">
                <a:latin typeface="Times New Roman" panose="02020603050405020304" pitchFamily="18" charset="0"/>
                <a:cs typeface="Times New Roman" panose="02020603050405020304" pitchFamily="18" charset="0"/>
              </a:rPr>
              <a:t>GV </a:t>
            </a:r>
            <a:r>
              <a:rPr lang="en-US" sz="2700" b="1" i="1" dirty="0" err="1">
                <a:latin typeface="Times New Roman" panose="02020603050405020304" pitchFamily="18" charset="0"/>
                <a:cs typeface="Times New Roman" panose="02020603050405020304" pitchFamily="18" charset="0"/>
              </a:rPr>
              <a:t>sử</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dụng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các</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phương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tiện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giao</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tiếp</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hiệu</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quả</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330960" y="1137920"/>
            <a:ext cx="10173652" cy="4773302"/>
          </a:xfrm>
        </p:spPr>
        <p:txBody>
          <a:bodyPr>
            <a:normAutofit/>
          </a:bodyPr>
          <a:lstStyle/>
          <a:p>
            <a:pPr algn="just"/>
            <a:r>
              <a:rPr lang="en-US" sz="2000" i="1" dirty="0" err="1">
                <a:solidFill>
                  <a:schemeClr val="tx1"/>
                </a:solidFill>
                <a:latin typeface="Times New Roman" panose="02020603050405020304" pitchFamily="18" charset="0"/>
                <a:cs typeface="Times New Roman" panose="02020603050405020304" pitchFamily="18" charset="0"/>
              </a:rPr>
              <a:t>Sử</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dụng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phương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tiện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ngôn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ngữ</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nói</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quen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lớp</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nhớ</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gọi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đúng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nhằm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khuyến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tin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chú</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dõi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ủng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just"/>
            <a:r>
              <a:rPr lang="en-US" sz="2000" i="1" dirty="0">
                <a:solidFill>
                  <a:schemeClr val="tx1"/>
                </a:solidFill>
                <a:latin typeface="Times New Roman" panose="02020603050405020304" pitchFamily="18" charset="0"/>
                <a:cs typeface="Times New Roman" panose="02020603050405020304" pitchFamily="18" charset="0"/>
              </a:rPr>
              <a:t>S</a:t>
            </a:r>
            <a:r>
              <a:rPr lang="vi-VN" sz="2000" i="1" dirty="0">
                <a:solidFill>
                  <a:schemeClr val="tx1"/>
                </a:solidFill>
                <a:latin typeface="Times New Roman" panose="02020603050405020304" pitchFamily="18" charset="0"/>
                <a:cs typeface="Times New Roman" panose="02020603050405020304" pitchFamily="18" charset="0"/>
              </a:rPr>
              <a:t>ử dụng phương tiện phi ngôn ngữ</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của</a:t>
            </a:r>
            <a:r>
              <a:rPr lang="en-US" sz="2000" i="1" dirty="0">
                <a:solidFill>
                  <a:schemeClr val="tx1"/>
                </a:solidFill>
                <a:latin typeface="Times New Roman" panose="02020603050405020304" pitchFamily="18" charset="0"/>
                <a:cs typeface="Times New Roman" panose="02020603050405020304" pitchFamily="18" charset="0"/>
              </a:rPr>
              <a:t> GVMN</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a:t>
            </a:r>
            <a:r>
              <a:rPr lang="vi-VN" sz="2000" dirty="0">
                <a:solidFill>
                  <a:schemeClr val="tx1"/>
                </a:solidFill>
                <a:latin typeface="Times New Roman" panose="02020603050405020304" pitchFamily="18" charset="0"/>
                <a:cs typeface="Times New Roman" panose="02020603050405020304" pitchFamily="18" charset="0"/>
              </a:rPr>
              <a:t>ạo cho cơ thể và nét mặt luôn có được vẻ thân thiện, gần gũi và c</a:t>
            </a:r>
            <a:r>
              <a:rPr lang="en-US" sz="2000" dirty="0">
                <a:solidFill>
                  <a:schemeClr val="tx1"/>
                </a:solidFill>
                <a:latin typeface="Times New Roman" panose="02020603050405020304" pitchFamily="18" charset="0"/>
                <a:cs typeface="Times New Roman" panose="02020603050405020304" pitchFamily="18" charset="0"/>
              </a:rPr>
              <a:t>ở</a:t>
            </a:r>
            <a:r>
              <a:rPr lang="vi-VN" sz="2000" dirty="0">
                <a:solidFill>
                  <a:schemeClr val="tx1"/>
                </a:solidFill>
                <a:latin typeface="Times New Roman" panose="02020603050405020304" pitchFamily="18" charset="0"/>
                <a:cs typeface="Times New Roman" panose="02020603050405020304" pitchFamily="18" charset="0"/>
              </a:rPr>
              <a:t>i mở </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a:t>
            </a:r>
            <a:r>
              <a:rPr lang="vi-VN" sz="2000" dirty="0">
                <a:solidFill>
                  <a:schemeClr val="tx1"/>
                </a:solidFill>
                <a:latin typeface="Times New Roman" panose="02020603050405020304" pitchFamily="18" charset="0"/>
                <a:cs typeface="Times New Roman" panose="02020603050405020304" pitchFamily="18" charset="0"/>
              </a:rPr>
              <a:t>ử dụng các tín hiệu phi ngôn ngữ nhằm đáp lại nội dung đang nghe phù hợp với ngữ cảnh giao tiếp (ánh mắt quan tâm, nụ cười trìu mến, gật đầu khích lệ…)</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D</a:t>
            </a:r>
            <a:r>
              <a:rPr lang="vi-VN" sz="2000" dirty="0">
                <a:solidFill>
                  <a:schemeClr val="tx1"/>
                </a:solidFill>
                <a:latin typeface="Times New Roman" panose="02020603050405020304" pitchFamily="18" charset="0"/>
                <a:cs typeface="Times New Roman" panose="02020603050405020304" pitchFamily="18" charset="0"/>
              </a:rPr>
              <a:t>uy trì quá trình giao tiếp bằng mắt, thể hiện nét mặt, cử chỉ điệu bộ một cách cởi mở, quan tâm và chia sẻ, thể hiện sự tôn trọng va thân thiện qua nét mặt, cử chỉ, điệu bộ, vận động cơ thể</a:t>
            </a:r>
            <a:r>
              <a:rPr lang="en-US"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64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1" y="624110"/>
            <a:ext cx="9858692" cy="564610"/>
          </a:xfrm>
        </p:spPr>
        <p:txBody>
          <a:bodyPr>
            <a:normAutofit fontScale="90000"/>
          </a:bodyPr>
          <a:lstStyle/>
          <a:p>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quan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hệ</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tốt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giữa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955040" y="1351280"/>
            <a:ext cx="10549572" cy="4559942"/>
          </a:xfrm>
        </p:spPr>
        <p:txBody>
          <a:bodyPr>
            <a:noAutofit/>
          </a:bodyPr>
          <a:lstStyle/>
          <a:p>
            <a:pPr marL="0" indent="0" algn="just">
              <a:buNone/>
            </a:pPr>
            <a:r>
              <a:rPr lang="en-US" sz="2000" dirty="0" err="1">
                <a:solidFill>
                  <a:schemeClr val="tx1"/>
                </a:solidFill>
                <a:latin typeface="Times New Roman" panose="02020603050405020304" pitchFamily="18" charset="0"/>
                <a:cs typeface="Times New Roman" panose="02020603050405020304" pitchFamily="18" charset="0"/>
              </a:rPr>
              <a:t>Mối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tốt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đẳng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lắng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mọi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000" b="1" dirty="0" err="1">
                <a:solidFill>
                  <a:schemeClr val="tx1"/>
                </a:solidFill>
                <a:latin typeface="Times New Roman" panose="02020603050405020304" pitchFamily="18" charset="0"/>
                <a:cs typeface="Times New Roman" panose="02020603050405020304" pitchFamily="18" charset="0"/>
              </a:rPr>
              <a:t>Ví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a:t>
            </a:r>
            <a:r>
              <a:rPr lang="en-US" sz="2000" b="1"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thanh</a:t>
            </a:r>
            <a:r>
              <a:rPr lang="en-US" sz="2000" dirty="0">
                <a:solidFill>
                  <a:schemeClr val="tx1"/>
                </a:solidFill>
                <a:latin typeface="Times New Roman" panose="02020603050405020304" pitchFamily="18" charset="0"/>
                <a:cs typeface="Times New Roman" panose="02020603050405020304" pitchFamily="18" charset="0"/>
              </a:rPr>
              <a:t> “Ba </a:t>
            </a:r>
            <a:r>
              <a:rPr lang="en-US" sz="2000" dirty="0" err="1">
                <a:solidFill>
                  <a:schemeClr val="tx1"/>
                </a:solidFill>
                <a:latin typeface="Times New Roman" panose="02020603050405020304" pitchFamily="18" charset="0"/>
                <a:cs typeface="Times New Roman" panose="02020603050405020304" pitchFamily="18" charset="0"/>
              </a:rPr>
              <a:t>ba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măm</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cười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cùng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vuốt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ôm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gì</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trai</a:t>
            </a:r>
            <a:r>
              <a:rPr lang="en-US" sz="2000" dirty="0">
                <a:solidFill>
                  <a:schemeClr val="tx1"/>
                </a:solidFill>
                <a:latin typeface="Times New Roman" panose="02020603050405020304" pitchFamily="18" charset="0"/>
                <a:cs typeface="Times New Roman" panose="02020603050405020304" pitchFamily="18" charset="0"/>
              </a:rPr>
              <a:t> hay con </a:t>
            </a:r>
            <a:r>
              <a:rPr lang="en-US" sz="2000" dirty="0" err="1">
                <a:solidFill>
                  <a:schemeClr val="tx1"/>
                </a:solidFill>
                <a:latin typeface="Times New Roman" panose="02020603050405020304" pitchFamily="18" charset="0"/>
                <a:cs typeface="Times New Roman" panose="02020603050405020304" pitchFamily="18" charset="0"/>
              </a:rPr>
              <a:t>gái</a:t>
            </a:r>
            <a:r>
              <a:rPr lang="en-US" sz="20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000" b="1" dirty="0" err="1">
                <a:solidFill>
                  <a:schemeClr val="tx1"/>
                </a:solidFill>
                <a:latin typeface="Times New Roman" panose="02020603050405020304" pitchFamily="18" charset="0"/>
                <a:cs typeface="Times New Roman" panose="02020603050405020304" pitchFamily="18" charset="0"/>
              </a:rPr>
              <a:t>Ví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a:t>
            </a:r>
            <a:r>
              <a:rPr lang="en-US" sz="2000" b="1" dirty="0">
                <a:solidFill>
                  <a:schemeClr val="tx1"/>
                </a:solidFill>
                <a:latin typeface="Times New Roman" panose="02020603050405020304" pitchFamily="18" charset="0"/>
                <a:cs typeface="Times New Roman" panose="02020603050405020304" pitchFamily="18" charset="0"/>
              </a:rPr>
              <a:t> : </a:t>
            </a:r>
            <a:r>
              <a:rPr lang="en-US" sz="2000" dirty="0">
                <a:solidFill>
                  <a:schemeClr val="tx1"/>
                </a:solidFill>
                <a:latin typeface="Times New Roman" panose="02020603050405020304" pitchFamily="18" charset="0"/>
                <a:cs typeface="Times New Roman" panose="02020603050405020304" pitchFamily="18" charset="0"/>
              </a:rPr>
              <a:t>GV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chiếc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GV </a:t>
            </a:r>
            <a:r>
              <a:rPr lang="en-US" sz="2000" dirty="0" err="1">
                <a:solidFill>
                  <a:schemeClr val="tx1"/>
                </a:solidFill>
                <a:latin typeface="Times New Roman" panose="02020603050405020304" pitchFamily="18" charset="0"/>
                <a:cs typeface="Times New Roman" panose="02020603050405020304" pitchFamily="18" charset="0"/>
              </a:rPr>
              <a:t>cầm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Ai </a:t>
            </a:r>
            <a:r>
              <a:rPr lang="en-US" sz="2000" dirty="0" err="1">
                <a:solidFill>
                  <a:schemeClr val="tx1"/>
                </a:solidFill>
                <a:latin typeface="Times New Roman" panose="02020603050405020304" pitchFamily="18" charset="0"/>
                <a:cs typeface="Times New Roman" panose="02020603050405020304" pitchFamily="18" charset="0"/>
              </a:rPr>
              <a:t>đây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chú</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nhìn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đấy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Sau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đâu</a:t>
            </a:r>
            <a:r>
              <a:rPr lang="en-US" sz="2000" dirty="0">
                <a:solidFill>
                  <a:schemeClr val="tx1"/>
                </a:solidFill>
                <a:latin typeface="Times New Roman" panose="02020603050405020304" pitchFamily="18" charset="0"/>
                <a:cs typeface="Times New Roman" panose="02020603050405020304" pitchFamily="18" charset="0"/>
              </a:rPr>
              <a:t>? Ah! </a:t>
            </a:r>
            <a:r>
              <a:rPr lang="en-US" sz="2000" dirty="0" err="1">
                <a:solidFill>
                  <a:schemeClr val="tx1"/>
                </a:solidFill>
                <a:latin typeface="Times New Roman" panose="02020603050405020304" pitchFamily="18" charset="0"/>
                <a:cs typeface="Times New Roman" panose="02020603050405020304" pitchFamily="18" charset="0"/>
              </a:rPr>
              <a:t>Đây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con </a:t>
            </a:r>
            <a:r>
              <a:rPr lang="en-US" sz="2000" dirty="0" err="1">
                <a:solidFill>
                  <a:schemeClr val="tx1"/>
                </a:solidFill>
                <a:latin typeface="Times New Roman" panose="02020603050405020304" pitchFamily="18" charset="0"/>
                <a:cs typeface="Times New Roman" panose="02020603050405020304" pitchFamily="18" charset="0"/>
              </a:rPr>
              <a:t>đấy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cùng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soi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Tênh</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813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956" y="712033"/>
            <a:ext cx="10130353" cy="4773302"/>
          </a:xfrm>
        </p:spPr>
        <p:txBody>
          <a:bodyPr>
            <a:normAutofit/>
          </a:bodyPr>
          <a:lstStyle/>
          <a:p>
            <a:pPr>
              <a:buFont typeface="Wingdings" panose="05000000000000000000" pitchFamily="2" charset="2"/>
              <a:buChar char="Ø"/>
            </a:pPr>
            <a:r>
              <a:rPr lang="en-US" sz="2000" i="1" dirty="0"/>
              <a:t>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MG</a:t>
            </a:r>
            <a:endParaRPr lang="en-US" sz="2400" dirty="0">
              <a:solidFill>
                <a:schemeClr val="tx1"/>
              </a:solidFill>
              <a:latin typeface="Times New Roman" panose="02020603050405020304" pitchFamily="18" charset="0"/>
              <a:cs typeface="Times New Roman" panose="02020603050405020304" pitchFamily="18" charset="0"/>
            </a:endParaRPr>
          </a:p>
          <a:p>
            <a:pPr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sao</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GV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hôm</a:t>
            </a:r>
            <a:r>
              <a:rPr lang="en-US" sz="2400" dirty="0">
                <a:solidFill>
                  <a:schemeClr val="tx1"/>
                </a:solidFill>
                <a:latin typeface="Times New Roman" panose="02020603050405020304" pitchFamily="18" charset="0"/>
                <a:cs typeface="Times New Roman" panose="02020603050405020304" pitchFamily="18" charset="0"/>
              </a:rPr>
              <a:t> nay con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buồn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sợ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sao</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p>
          <a:p>
            <a:pPr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Xin </a:t>
            </a:r>
            <a:r>
              <a:rPr lang="en-US" sz="2400" i="1" dirty="0" err="1">
                <a:solidFill>
                  <a:schemeClr val="tx1"/>
                </a:solidFill>
                <a:latin typeface="Times New Roman" panose="02020603050405020304" pitchFamily="18" charset="0"/>
                <a:cs typeface="Times New Roman" panose="02020603050405020304" pitchFamily="18" charset="0"/>
              </a:rPr>
              <a:t>lỗi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con, </a:t>
            </a:r>
            <a:r>
              <a:rPr lang="en-US" sz="2400" i="1" dirty="0" err="1">
                <a:solidFill>
                  <a:schemeClr val="tx1"/>
                </a:solidFill>
                <a:latin typeface="Times New Roman" panose="02020603050405020304" pitchFamily="18" charset="0"/>
                <a:cs typeface="Times New Roman" panose="02020603050405020304" pitchFamily="18" charset="0"/>
              </a:rPr>
              <a:t>cô</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nhầm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chút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sẽ</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rút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nghiệm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ngay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cảm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con</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037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073" y="1263171"/>
            <a:ext cx="11125200" cy="5130800"/>
          </a:xfrm>
        </p:spPr>
        <p:txBody>
          <a:bodyPr>
            <a:normAutofit/>
          </a:bodyPr>
          <a:lstStyle/>
          <a:p>
            <a:pPr marL="0" indent="0">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 tin, </a:t>
            </a:r>
            <a:r>
              <a:rPr lang="en-US" sz="2200" dirty="0" err="1">
                <a:solidFill>
                  <a:schemeClr val="tx1"/>
                </a:solidFill>
                <a:latin typeface="Times New Roman" panose="02020603050405020304" pitchFamily="18" charset="0"/>
                <a:cs typeface="Times New Roman" panose="02020603050405020304" pitchFamily="18" charset="0"/>
              </a:rPr>
              <a:t>mạnh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b="1" dirty="0" err="1">
                <a:solidFill>
                  <a:schemeClr val="tx1"/>
                </a:solidFill>
                <a:latin typeface="Times New Roman" panose="02020603050405020304" pitchFamily="18" charset="0"/>
                <a:cs typeface="Times New Roman" panose="02020603050405020304" pitchFamily="18" charset="0"/>
              </a:rPr>
              <a:t>Ví</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dụ</a:t>
            </a:r>
            <a:r>
              <a:rPr lang="en-US" sz="2200" b="1" dirty="0">
                <a:solidFill>
                  <a:schemeClr val="tx1"/>
                </a:solidFill>
                <a:latin typeface="Times New Roman" panose="02020603050405020304" pitchFamily="18" charset="0"/>
                <a:cs typeface="Times New Roman" panose="02020603050405020304" pitchFamily="18" charset="0"/>
              </a:rPr>
              <a:t>: - </a:t>
            </a:r>
            <a:r>
              <a:rPr lang="en-US" sz="2200" dirty="0">
                <a:solidFill>
                  <a:schemeClr val="tx1"/>
                </a:solidFill>
                <a:latin typeface="Times New Roman" panose="02020603050405020304" pitchFamily="18" charset="0"/>
                <a:cs typeface="Times New Roman" panose="02020603050405020304" pitchFamily="18" charset="0"/>
              </a:rPr>
              <a:t>Con </a:t>
            </a:r>
            <a:r>
              <a:rPr lang="en-US" sz="2200" dirty="0" err="1">
                <a:solidFill>
                  <a:schemeClr val="tx1"/>
                </a:solidFill>
                <a:latin typeface="Times New Roman" panose="02020603050405020304" pitchFamily="18" charset="0"/>
                <a:cs typeface="Times New Roman" panose="02020603050405020304" pitchFamily="18" charset="0"/>
              </a:rPr>
              <a:t>cố</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vũ</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H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nghĩ</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hãy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 Con </a:t>
            </a:r>
            <a:r>
              <a:rPr lang="en-US" sz="2200" dirty="0" err="1">
                <a:solidFill>
                  <a:schemeClr val="tx1"/>
                </a:solidFill>
                <a:latin typeface="Times New Roman" panose="02020603050405020304" pitchFamily="18" charset="0"/>
                <a:cs typeface="Times New Roman" panose="02020603050405020304" pitchFamily="18" charset="0"/>
              </a:rPr>
              <a:t>hãy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b="1" dirty="0" err="1">
                <a:solidFill>
                  <a:schemeClr val="tx1"/>
                </a:solidFill>
                <a:latin typeface="Times New Roman" panose="02020603050405020304" pitchFamily="18" charset="0"/>
                <a:cs typeface="Times New Roman" panose="02020603050405020304" pitchFamily="18" charset="0"/>
              </a:rPr>
              <a:t>Ví</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dụ</a:t>
            </a:r>
            <a:r>
              <a:rPr lang="en-US" sz="2200" b="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Cho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Ghép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biểu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GV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chia </a:t>
            </a:r>
            <a:r>
              <a:rPr lang="en-US" sz="2200" dirty="0" err="1">
                <a:solidFill>
                  <a:schemeClr val="tx1"/>
                </a:solidFill>
                <a:latin typeface="Times New Roman" panose="02020603050405020304" pitchFamily="18" charset="0"/>
                <a:cs typeface="Times New Roman" panose="02020603050405020304" pitchFamily="18" charset="0"/>
              </a:rPr>
              <a:t>sẻ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giúp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tỏa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giận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vui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thoải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b="1" dirty="0" err="1">
                <a:solidFill>
                  <a:schemeClr val="tx1"/>
                </a:solidFill>
                <a:latin typeface="Times New Roman" panose="02020603050405020304" pitchFamily="18" charset="0"/>
                <a:cs typeface="Times New Roman" panose="02020603050405020304" pitchFamily="18" charset="0"/>
              </a:rPr>
              <a:t>Ví</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dụ</a:t>
            </a:r>
            <a:r>
              <a:rPr lang="en-US" sz="2200" b="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ngồi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một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vui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GV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Hôm</a:t>
            </a:r>
            <a:r>
              <a:rPr lang="en-US" sz="2200" dirty="0">
                <a:solidFill>
                  <a:schemeClr val="tx1"/>
                </a:solidFill>
                <a:latin typeface="Times New Roman" panose="02020603050405020304" pitchFamily="18" charset="0"/>
                <a:cs typeface="Times New Roman" panose="02020603050405020304" pitchFamily="18" charset="0"/>
              </a:rPr>
              <a:t> nay con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Ai/ </a:t>
            </a:r>
            <a:r>
              <a:rPr lang="en-US" sz="2200" dirty="0" err="1">
                <a:solidFill>
                  <a:schemeClr val="tx1"/>
                </a:solidFill>
                <a:latin typeface="Times New Roman" panose="02020603050405020304" pitchFamily="18" charset="0"/>
                <a:cs typeface="Times New Roman" panose="02020603050405020304" pitchFamily="18" charset="0"/>
              </a:rPr>
              <a:t>cái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giúp</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hết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nhé</a:t>
            </a:r>
            <a:r>
              <a:rPr lang="en-US" sz="22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rồi</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67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2332" y="1607446"/>
            <a:ext cx="10397172" cy="4783462"/>
          </a:xfrm>
        </p:spPr>
        <p:txBody>
          <a:bodyPr>
            <a:normAutofit/>
          </a:bodyPr>
          <a:lstStyle/>
          <a:p>
            <a:pPr algn="just"/>
            <a:r>
              <a:rPr lang="en-US" sz="2400" b="1" i="1" dirty="0" err="1">
                <a:solidFill>
                  <a:schemeClr val="tx1"/>
                </a:solidFill>
                <a:latin typeface="Times New Roman" panose="02020603050405020304" pitchFamily="18" charset="0"/>
                <a:cs typeface="Times New Roman" panose="02020603050405020304" pitchFamily="18" charset="0"/>
              </a:rPr>
              <a:t>Tạo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mối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quan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hệ</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hợp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tác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hòa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đồng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giữa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nhau</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GV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GD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album </a:t>
            </a:r>
            <a:r>
              <a:rPr lang="en-US" sz="2400" dirty="0" err="1">
                <a:solidFill>
                  <a:schemeClr val="tx1"/>
                </a:solidFill>
                <a:latin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album </a:t>
            </a:r>
            <a:r>
              <a:rPr lang="en-US" sz="2400" dirty="0" err="1">
                <a:solidFill>
                  <a:schemeClr val="tx1"/>
                </a:solidFill>
                <a:latin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chỗ</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85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294" y="1341120"/>
            <a:ext cx="9710318" cy="4861560"/>
          </a:xfrm>
        </p:spPr>
        <p:txBody>
          <a:bodyPr>
            <a:normAutofit/>
          </a:bodyPr>
          <a:lstStyle/>
          <a:p>
            <a:pPr marL="0" indent="0" algn="ctr">
              <a:buNone/>
            </a:pPr>
            <a:r>
              <a:rPr lang="en-US" sz="2200"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luận</a:t>
            </a:r>
            <a:r>
              <a:rPr lang="en-US" sz="3200" b="1" dirty="0">
                <a:solidFill>
                  <a:schemeClr val="tx1"/>
                </a:solidFill>
                <a:latin typeface="Times New Roman" panose="02020603050405020304" pitchFamily="18" charset="0"/>
                <a:cs typeface="Times New Roman" panose="02020603050405020304" pitchFamily="18" charset="0"/>
              </a:rPr>
              <a:t> : </a:t>
            </a:r>
          </a:p>
          <a:p>
            <a:pPr marL="0" indent="0" algn="just">
              <a:buNone/>
            </a:pPr>
            <a:r>
              <a:rPr lang="en-US" sz="2800" b="1" i="1" dirty="0">
                <a:solidFill>
                  <a:schemeClr val="tx1"/>
                </a:solidFill>
                <a:latin typeface="Times New Roman" panose="02020603050405020304" pitchFamily="18" charset="0"/>
                <a:cs typeface="Times New Roman" panose="02020603050405020304" pitchFamily="18" charset="0"/>
              </a:rPr>
              <a:t>T</a:t>
            </a:r>
            <a:r>
              <a:rPr lang="vi-VN" sz="2800" b="1" i="1" dirty="0">
                <a:solidFill>
                  <a:schemeClr val="tx1"/>
                </a:solidFill>
                <a:latin typeface="Times New Roman" panose="02020603050405020304" pitchFamily="18" charset="0"/>
                <a:cs typeface="Times New Roman" panose="02020603050405020304" pitchFamily="18" charset="0"/>
              </a:rPr>
              <a:t>ình huống</a:t>
            </a:r>
            <a:r>
              <a:rPr lang="vi-VN" sz="2800" dirty="0">
                <a:solidFill>
                  <a:schemeClr val="tx1"/>
                </a:solidFill>
                <a:latin typeface="Times New Roman" panose="02020603050405020304" pitchFamily="18" charset="0"/>
                <a:cs typeface="Times New Roman" panose="02020603050405020304" pitchFamily="18" charset="0"/>
              </a:rPr>
              <a:t>: Trong lớp có một trẻ cứ đến giờ ăn thì lại không chịu ăn các loại thịt mà chỉ ăn cơm với canh, nếu là giáo viên lớp đó bạn sẽ xử trí như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5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8E94-0E3E-55C3-EF13-D1D275F5EA0C}"/>
              </a:ext>
            </a:extLst>
          </p:cNvPr>
          <p:cNvSpPr>
            <a:spLocks noGrp="1"/>
          </p:cNvSpPr>
          <p:nvPr>
            <p:ph type="title"/>
          </p:nvPr>
        </p:nvSpPr>
        <p:spPr>
          <a:xfrm>
            <a:off x="1603948" y="624109"/>
            <a:ext cx="9998439" cy="5386947"/>
          </a:xfrm>
        </p:spPr>
        <p:txBody>
          <a:bodyPr>
            <a:normAutofit fontScale="90000"/>
          </a:bodyPr>
          <a:lstStyle/>
          <a:p>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lý</a:t>
            </a:r>
            <a:br>
              <a:rPr lang="en-US" sz="3200" b="1"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Tìm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hiểu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nguyên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qua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huynh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theo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dõi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bữa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tại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lớp</a:t>
            </a:r>
            <a:r>
              <a:rPr lang="en-US" sz="3100" dirty="0">
                <a:latin typeface="Times New Roman" panose="02020603050405020304" pitchFamily="18" charset="0"/>
                <a:cs typeface="Times New Roman" panose="02020603050405020304" pitchFamily="18" charset="0"/>
              </a:rPr>
              <a:t>.</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Trò</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chuyện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hoặc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thịt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lợi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Tổ</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chức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động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tham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hoạt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động</a:t>
            </a: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Bé</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tập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nội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biến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từ</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thịt</a:t>
            </a: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như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những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nem</a:t>
            </a: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phở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cuốn</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ngày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đến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bữa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cô</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thiệu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động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ít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hợp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huynh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biến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món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nhỏ</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từ</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thịt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tập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hôm</a:t>
            </a:r>
            <a:r>
              <a:rPr lang="en-US" sz="3100" dirty="0">
                <a:latin typeface="Times New Roman" panose="02020603050405020304" pitchFamily="18" charset="0"/>
                <a:cs typeface="Times New Roman" panose="02020603050405020304" pitchFamily="18" charset="0"/>
              </a:rPr>
              <a:t> nay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ít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mai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nhiều</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31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40" y="624110"/>
            <a:ext cx="8911687" cy="1280890"/>
          </a:xfrm>
        </p:spPr>
        <p:txBody>
          <a:bodyPr>
            <a:normAutofit fontScale="90000"/>
          </a:bodyPr>
          <a:lstStyle/>
          <a:p>
            <a:pPr algn="ctr"/>
            <a:r>
              <a:rPr lang="en-US" sz="2200" b="1" dirty="0">
                <a:latin typeface="Times New Roman" panose="02020603050405020304" pitchFamily="18" charset="0"/>
                <a:cs typeface="Times New Roman" panose="02020603050405020304" pitchFamily="18" charset="0"/>
              </a:rPr>
              <a:t>HOẠT ĐỘNG 2</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GIAO TIẾP GIỮA GVMN VỚI CHA, MẸ TRẺ</a:t>
            </a:r>
            <a:br>
              <a:rPr lang="en-US" sz="2200" b="1" dirty="0">
                <a:latin typeface="Times New Roman" panose="02020603050405020304" pitchFamily="18" charset="0"/>
                <a:cs typeface="Times New Roman" panose="02020603050405020304" pitchFamily="18" charset="0"/>
              </a:rPr>
            </a:br>
            <a:br>
              <a:rPr lang="en-US" sz="2200" b="1"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6480" y="2011680"/>
            <a:ext cx="10708640" cy="389954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endParaRPr lang="en-US" sz="2400" b="1"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Anh/</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75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974" y="396240"/>
            <a:ext cx="10326105" cy="6202680"/>
          </a:xfrm>
        </p:spPr>
        <p:txBody>
          <a:bodyPr>
            <a:normAutofit/>
          </a:bodyPr>
          <a:lstStyle/>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Giao </a:t>
            </a:r>
            <a:r>
              <a:rPr lang="en-US" sz="2400" b="1"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Giao tiếp là quá trình tiếp xúc giữa con người với con người, thông qua đó con người trao đổi với nhau về thông tin, cảm xúc, ảnh hưởng qua lại với nhau… bằng các phương tiện ngôn ngữ và phi ngôn ngữ nhằm thực hiện những mục đích nhất định.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1" dirty="0">
                <a:effectLst/>
                <a:latin typeface="Times New Roman" panose="02020603050405020304" pitchFamily="18" charset="0"/>
                <a:ea typeface="Calibri" panose="020F0502020204030204" pitchFamily="34" charset="0"/>
              </a:rPr>
              <a:t>Giao </a:t>
            </a:r>
            <a:r>
              <a:rPr lang="en-US" sz="2400" b="1" dirty="0" err="1">
                <a:effectLst/>
                <a:latin typeface="Times New Roman" panose="02020603050405020304" pitchFamily="18" charset="0"/>
                <a:ea typeface="Calibri" panose="020F0502020204030204" pitchFamily="34" charset="0"/>
              </a:rPr>
              <a:t>tiếp</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sư</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phạm</a:t>
            </a:r>
            <a:r>
              <a:rPr lang="en-US" sz="2400" b="1"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xúc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giữa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ngữ</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phi </a:t>
            </a:r>
            <a:r>
              <a:rPr lang="en-US" sz="2400" dirty="0" err="1">
                <a:effectLst/>
                <a:latin typeface="Times New Roman" panose="02020603050405020304" pitchFamily="18" charset="0"/>
                <a:ea typeface="Calibri" panose="020F0502020204030204" pitchFamily="34" charset="0"/>
              </a:rPr>
              <a:t>ngôn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ngữ</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nhằm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nhiệm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vụ</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endParaRPr lang="en-US" sz="24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Ø"/>
            </a:pPr>
            <a:r>
              <a:rPr lang="en-US" sz="2400" b="1" dirty="0" err="1">
                <a:latin typeface="Times New Roman" panose="02020603050405020304" pitchFamily="18" charset="0"/>
                <a:cs typeface="Times New Roman" panose="02020603050405020304" pitchFamily="18" charset="0"/>
              </a:rPr>
              <a:t>Kỹ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GVMN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b="1" dirty="0">
                <a:effectLst/>
                <a:latin typeface="Times New Roman" panose="02020603050405020304" pitchFamily="18" charset="0"/>
                <a:ea typeface="Calibri" panose="020F0502020204030204" pitchFamily="34" charset="0"/>
              </a:rPr>
              <a:t>Giao </a:t>
            </a:r>
            <a:r>
              <a:rPr lang="en-US" sz="2400" b="1" dirty="0" err="1">
                <a:effectLst/>
                <a:latin typeface="Times New Roman" panose="02020603050405020304" pitchFamily="18" charset="0"/>
                <a:ea typeface="Calibri" panose="020F0502020204030204" pitchFamily="34" charset="0"/>
              </a:rPr>
              <a:t>tiếp</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với</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trẻ</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và</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phụ</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huynh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kỹ</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trọng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mầm</a:t>
            </a:r>
            <a:r>
              <a:rPr lang="en-US" sz="2400" dirty="0">
                <a:effectLst/>
                <a:latin typeface="Times New Roman" panose="02020603050405020304" pitchFamily="18" charset="0"/>
                <a:ea typeface="Calibri" panose="020F0502020204030204" pitchFamily="34" charset="0"/>
              </a:rPr>
              <a:t> non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nắm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trở</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góp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chăm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sóc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nuôi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trẻ</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mầm</a:t>
            </a:r>
            <a:r>
              <a:rPr lang="en-US" sz="2400" dirty="0">
                <a:effectLst/>
                <a:latin typeface="Times New Roman" panose="02020603050405020304" pitchFamily="18" charset="0"/>
                <a:ea typeface="Calibri" panose="020F0502020204030204" pitchFamily="34" charset="0"/>
              </a:rPr>
              <a:t> non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hơn</a:t>
            </a:r>
            <a:r>
              <a:rPr lang="en-US" sz="24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dirty="0"/>
          </a:p>
          <a:p>
            <a:endParaRPr lang="en-US" dirty="0"/>
          </a:p>
        </p:txBody>
      </p:sp>
    </p:spTree>
    <p:extLst>
      <p:ext uri="{BB962C8B-B14F-4D97-AF65-F5344CB8AC3E}">
        <p14:creationId xmlns:p14="http://schemas.microsoft.com/office/powerpoint/2010/main" val="561079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760" y="1178560"/>
            <a:ext cx="10376852" cy="4732662"/>
          </a:xfrm>
        </p:spPr>
        <p:txBody>
          <a:bodyPr>
            <a:noAutofit/>
          </a:bodyPr>
          <a:lstStyle/>
          <a:p>
            <a:r>
              <a:rPr lang="en-US" sz="2800" b="1" i="1" dirty="0" err="1">
                <a:solidFill>
                  <a:schemeClr val="tx1"/>
                </a:solidFill>
                <a:latin typeface="Times New Roman" panose="02020603050405020304" pitchFamily="18" charset="0"/>
                <a:cs typeface="Times New Roman" panose="02020603050405020304" pitchFamily="18" charset="0"/>
              </a:rPr>
              <a:t>Các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hoạt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động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mà</a:t>
            </a:r>
            <a:r>
              <a:rPr lang="en-US" sz="2800" b="1" i="1" dirty="0">
                <a:solidFill>
                  <a:schemeClr val="tx1"/>
                </a:solidFill>
                <a:latin typeface="Times New Roman" panose="02020603050405020304" pitchFamily="18" charset="0"/>
                <a:cs typeface="Times New Roman" panose="02020603050405020304" pitchFamily="18" charset="0"/>
              </a:rPr>
              <a:t> GV </a:t>
            </a:r>
            <a:r>
              <a:rPr lang="en-US" sz="2800" b="1" i="1" dirty="0" err="1">
                <a:solidFill>
                  <a:schemeClr val="tx1"/>
                </a:solidFill>
                <a:latin typeface="Times New Roman" panose="02020603050405020304" pitchFamily="18" charset="0"/>
                <a:cs typeface="Times New Roman" panose="02020603050405020304" pitchFamily="18" charset="0"/>
              </a:rPr>
              <a:t>giao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tiếp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với</a:t>
            </a:r>
            <a:r>
              <a:rPr lang="en-US" sz="2800" b="1" i="1" dirty="0">
                <a:solidFill>
                  <a:schemeClr val="tx1"/>
                </a:solidFill>
                <a:latin typeface="Times New Roman" panose="02020603050405020304" pitchFamily="18" charset="0"/>
                <a:cs typeface="Times New Roman" panose="02020603050405020304" pitchFamily="18" charset="0"/>
              </a:rPr>
              <a:t> Cha, </a:t>
            </a:r>
            <a:r>
              <a:rPr lang="en-US" sz="2800" b="1" i="1" dirty="0" err="1">
                <a:solidFill>
                  <a:schemeClr val="tx1"/>
                </a:solidFill>
                <a:latin typeface="Times New Roman" panose="02020603050405020304" pitchFamily="18" charset="0"/>
                <a:cs typeface="Times New Roman" panose="02020603050405020304" pitchFamily="18" charset="0"/>
              </a:rPr>
              <a:t>mẹ</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trẻ</a:t>
            </a:r>
            <a:endParaRPr lang="en-US" sz="2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giao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trực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cha, </a:t>
            </a:r>
            <a:r>
              <a:rPr lang="en-US" sz="2400" i="1" dirty="0" err="1">
                <a:solidFill>
                  <a:schemeClr val="tx1"/>
                </a:solidFill>
                <a:latin typeface="Times New Roman" panose="02020603050405020304" pitchFamily="18" charset="0"/>
                <a:cs typeface="Times New Roman" panose="02020603050405020304" pitchFamily="18" charset="0"/>
              </a:rPr>
              <a:t>mẹ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hoạt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động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huynh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CS-GD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giao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cha, </a:t>
            </a:r>
            <a:r>
              <a:rPr lang="en-US" sz="2400" i="1" dirty="0" err="1">
                <a:solidFill>
                  <a:schemeClr val="tx1"/>
                </a:solidFill>
                <a:latin typeface="Times New Roman" panose="02020603050405020304" pitchFamily="18" charset="0"/>
                <a:cs typeface="Times New Roman" panose="02020603050405020304" pitchFamily="18" charset="0"/>
              </a:rPr>
              <a:t>mẹ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thông</a:t>
            </a:r>
            <a:r>
              <a:rPr lang="en-US" sz="2400" i="1" dirty="0">
                <a:solidFill>
                  <a:schemeClr val="tx1"/>
                </a:solidFill>
                <a:latin typeface="Times New Roman" panose="02020603050405020304" pitchFamily="18" charset="0"/>
                <a:cs typeface="Times New Roman" panose="02020603050405020304" pitchFamily="18" charset="0"/>
              </a:rPr>
              <a:t> qua</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điện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thoại</a:t>
            </a:r>
            <a:r>
              <a:rPr lang="en-US" sz="2400" i="1" dirty="0">
                <a:solidFill>
                  <a:schemeClr val="tx1"/>
                </a:solidFill>
                <a:latin typeface="Times New Roman" panose="02020603050405020304" pitchFamily="18" charset="0"/>
                <a:cs typeface="Times New Roman" panose="02020603050405020304" pitchFamily="18" charset="0"/>
              </a:rPr>
              <a:t>, intern</a:t>
            </a:r>
            <a:r>
              <a:rPr lang="en-US" sz="2400" i="1" dirty="0">
                <a:latin typeface="Times New Roman" panose="02020603050405020304" pitchFamily="18" charset="0"/>
                <a:cs typeface="Times New Roman" panose="02020603050405020304" pitchFamily="18" charset="0"/>
              </a:rPr>
              <a:t>et</a:t>
            </a:r>
          </a:p>
        </p:txBody>
      </p:sp>
    </p:spTree>
    <p:extLst>
      <p:ext uri="{BB962C8B-B14F-4D97-AF65-F5344CB8AC3E}">
        <p14:creationId xmlns:p14="http://schemas.microsoft.com/office/powerpoint/2010/main" val="243142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560" y="1524000"/>
            <a:ext cx="10580052" cy="4387222"/>
          </a:xfrm>
        </p:spPr>
        <p:txBody>
          <a:bodyPr>
            <a:normAutofit lnSpcReduction="10000"/>
          </a:bodyPr>
          <a:lstStyle/>
          <a:p>
            <a:pPr marL="0" indent="0" algn="just">
              <a:buNone/>
            </a:pPr>
            <a:r>
              <a:rPr lang="en-US" sz="2400" b="1" i="1" dirty="0" err="1">
                <a:latin typeface="Times New Roman" panose="02020603050405020304" pitchFamily="18" charset="0"/>
                <a:cs typeface="Times New Roman" panose="02020603050405020304" pitchFamily="18" charset="0"/>
              </a:rPr>
              <a:t>Nội</a:t>
            </a:r>
            <a:r>
              <a:rPr lang="en-US" sz="2400" b="1" i="1" dirty="0">
                <a:latin typeface="Times New Roman" panose="02020603050405020304" pitchFamily="18" charset="0"/>
                <a:cs typeface="Times New Roman" panose="02020603050405020304" pitchFamily="18" charset="0"/>
              </a:rPr>
              <a:t> dung,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GVMN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cha, </a:t>
            </a:r>
            <a:r>
              <a:rPr lang="en-US" sz="2400" b="1" i="1" dirty="0" err="1">
                <a:latin typeface="Times New Roman" panose="02020603050405020304" pitchFamily="18" charset="0"/>
                <a:cs typeface="Times New Roman" panose="02020603050405020304" pitchFamily="18" charset="0"/>
              </a:rPr>
              <a:t>mẹ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1" i="1" dirty="0" err="1">
                <a:latin typeface="Times New Roman" panose="02020603050405020304" pitchFamily="18" charset="0"/>
                <a:cs typeface="Times New Roman" panose="02020603050405020304" pitchFamily="18" charset="0"/>
              </a:rPr>
              <a:t>Giao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thông</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trao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đổi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chuyện</a:t>
            </a:r>
            <a:endParaRPr lang="en-US" sz="20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GVMN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vi-VN" sz="2400" dirty="0">
                <a:latin typeface="Times New Roman" panose="02020603050405020304" pitchFamily="18" charset="0"/>
                <a:cs typeface="Times New Roman" panose="02020603050405020304" pitchFamily="18" charset="0"/>
              </a:rPr>
              <a:t>nắm bắt tình hình sức khỏe của trẻ, hướng dẫn trẻ thực hiện phòng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chống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bệnh, các kỹ năng chăm sóc sức 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ướng 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trẻ cách giữ gìn vệ sinh cá 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trẻ tập luyện tăng cường sức khỏe</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phòng bệnh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đảm bảo an toàn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05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381760"/>
            <a:ext cx="10678160" cy="3818262"/>
          </a:xfrm>
        </p:spPr>
        <p:txBody>
          <a:bodyPr>
            <a:norm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hỗ</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err="1">
                <a:solidFill>
                  <a:schemeClr val="tx1"/>
                </a:solidFill>
                <a:latin typeface="Times New Roman" panose="02020603050405020304" pitchFamily="18" charset="0"/>
                <a:cs typeface="Times New Roman" panose="02020603050405020304" pitchFamily="18" charset="0"/>
              </a:rPr>
              <a:t>Ví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vụ</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cơm</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MG: </a:t>
            </a:r>
            <a:r>
              <a:rPr lang="en-US" sz="2400" dirty="0" err="1">
                <a:solidFill>
                  <a:schemeClr val="tx1"/>
                </a:solidFill>
                <a:latin typeface="Times New Roman" panose="02020603050405020304" pitchFamily="18" charset="0"/>
                <a:cs typeface="Times New Roman" panose="02020603050405020304" pitchFamily="18" charset="0"/>
              </a:rPr>
              <a:t>Dạy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bè</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886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991" y="1105231"/>
            <a:ext cx="10033621" cy="4805991"/>
          </a:xfrm>
        </p:spPr>
        <p:txBody>
          <a:bodyPr>
            <a:noAutofit/>
          </a:bodyPr>
          <a:lstStyle/>
          <a:p>
            <a:pPr marL="0" lvl="0" indent="0" algn="just">
              <a:buNone/>
            </a:pPr>
            <a:r>
              <a:rPr lang="en-US" sz="2200" b="1" i="1" dirty="0" err="1">
                <a:latin typeface="Times New Roman" panose="02020603050405020304" pitchFamily="18" charset="0"/>
                <a:cs typeface="Times New Roman" panose="02020603050405020304" pitchFamily="18" charset="0"/>
              </a:rPr>
              <a:t>Giao</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tiếp</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trực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tiếp</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với</a:t>
            </a:r>
            <a:r>
              <a:rPr lang="en-US" sz="2200" b="1" i="1" dirty="0">
                <a:latin typeface="Times New Roman" panose="02020603050405020304" pitchFamily="18" charset="0"/>
                <a:cs typeface="Times New Roman" panose="02020603050405020304" pitchFamily="18" charset="0"/>
              </a:rPr>
              <a:t> cha, </a:t>
            </a:r>
            <a:r>
              <a:rPr lang="en-US" sz="2200" b="1" i="1" dirty="0" err="1">
                <a:latin typeface="Times New Roman" panose="02020603050405020304" pitchFamily="18" charset="0"/>
                <a:cs typeface="Times New Roman" panose="02020603050405020304" pitchFamily="18" charset="0"/>
              </a:rPr>
              <a:t>mẹ</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trẻ</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thông</a:t>
            </a:r>
            <a:r>
              <a:rPr lang="en-US" sz="2200" b="1" i="1" dirty="0">
                <a:latin typeface="Times New Roman" panose="02020603050405020304" pitchFamily="18" charset="0"/>
                <a:cs typeface="Times New Roman" panose="02020603050405020304" pitchFamily="18" charset="0"/>
              </a:rPr>
              <a:t> qua </a:t>
            </a:r>
            <a:r>
              <a:rPr lang="en-US" sz="2200" b="1" i="1" dirty="0" err="1">
                <a:latin typeface="Times New Roman" panose="02020603050405020304" pitchFamily="18" charset="0"/>
                <a:cs typeface="Times New Roman" panose="02020603050405020304" pitchFamily="18" charset="0"/>
              </a:rPr>
              <a:t>các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cuộc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họp</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phụ</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huynh</a:t>
            </a:r>
            <a:endParaRPr lang="en-US"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GVMN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GV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qua. GV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b="1" dirty="0" err="1">
                <a:latin typeface="Times New Roman" panose="02020603050405020304" pitchFamily="18" charset="0"/>
                <a:cs typeface="Times New Roman" panose="02020603050405020304" pitchFamily="18" charset="0"/>
              </a:rPr>
              <a:t>Ví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Cha,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ngọng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GV </a:t>
            </a:r>
            <a:r>
              <a:rPr lang="en-US" sz="2200" dirty="0" err="1">
                <a:latin typeface="Times New Roman" panose="02020603050405020304" pitchFamily="18" charset="0"/>
                <a:cs typeface="Times New Roman" panose="02020603050405020304" pitchFamily="18" charset="0"/>
              </a:rPr>
              <a:t>chăm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GV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4034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656" y="1264544"/>
            <a:ext cx="10021252" cy="4328912"/>
          </a:xfrm>
        </p:spPr>
        <p:txBody>
          <a:bodyPr>
            <a:normAutofit/>
          </a:bodyPr>
          <a:lstStyle/>
          <a:p>
            <a:pPr marL="0" indent="0">
              <a:buNone/>
            </a:pPr>
            <a:endParaRPr lang="en-US" i="1" dirty="0"/>
          </a:p>
          <a:p>
            <a:pPr marL="0" indent="0" algn="just">
              <a:buNone/>
            </a:pPr>
            <a:r>
              <a:rPr lang="en-US" sz="2400" b="1" i="1" dirty="0" err="1">
                <a:solidFill>
                  <a:schemeClr val="tx1"/>
                </a:solidFill>
                <a:latin typeface="Times New Roman" panose="02020603050405020304" pitchFamily="18" charset="0"/>
                <a:cs typeface="Times New Roman" panose="02020603050405020304" pitchFamily="18" charset="0"/>
              </a:rPr>
              <a:t>Chủ</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động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thường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xuyên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thăm</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hỏi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trò</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chuyện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với</a:t>
            </a:r>
            <a:r>
              <a:rPr lang="en-US" sz="2400" b="1" i="1" dirty="0">
                <a:solidFill>
                  <a:schemeClr val="tx1"/>
                </a:solidFill>
                <a:latin typeface="Times New Roman" panose="02020603050405020304" pitchFamily="18" charset="0"/>
                <a:cs typeface="Times New Roman" panose="02020603050405020304" pitchFamily="18" charset="0"/>
              </a:rPr>
              <a:t> cha, </a:t>
            </a:r>
            <a:r>
              <a:rPr lang="en-US" sz="2400" b="1" i="1" dirty="0" err="1">
                <a:solidFill>
                  <a:schemeClr val="tx1"/>
                </a:solidFill>
                <a:latin typeface="Times New Roman" panose="02020603050405020304" pitchFamily="18" charset="0"/>
                <a:cs typeface="Times New Roman" panose="02020603050405020304" pitchFamily="18" charset="0"/>
              </a:rPr>
              <a:t>mẹ</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Nắm bắt các thông tin về nhu cầu, sở thích của trẻ</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h</a:t>
            </a:r>
            <a:r>
              <a:rPr lang="vi-VN" sz="2400" dirty="0">
                <a:solidFill>
                  <a:schemeClr val="tx1"/>
                </a:solidFill>
                <a:latin typeface="Times New Roman" panose="02020603050405020304" pitchFamily="18" charset="0"/>
                <a:cs typeface="Times New Roman" panose="02020603050405020304" pitchFamily="18" charset="0"/>
              </a:rPr>
              <a:t>iểu biết về dinh dưỡng, sức khỏe; về tự nhiên và xã hội; về vị trí của trẻ trong các quan hệ xã hội</a:t>
            </a:r>
            <a:r>
              <a:rPr lang="en-US" sz="240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h</a:t>
            </a:r>
            <a:r>
              <a:rPr lang="vi-VN" sz="2400" dirty="0">
                <a:solidFill>
                  <a:schemeClr val="tx1"/>
                </a:solidFill>
                <a:latin typeface="Times New Roman" panose="02020603050405020304" pitchFamily="18" charset="0"/>
                <a:cs typeface="Times New Roman" panose="02020603050405020304" pitchFamily="18" charset="0"/>
              </a:rPr>
              <a:t>iểu được hoàn cảnh sống của trẻ cũng như nắm bắt được thông tin về các mối quan hệ gia đình, bạn bè của trẻ giúp GVMN lý giải được các biểu hiện cảm xúc, hành vi của trẻ</a:t>
            </a:r>
            <a:r>
              <a:rPr lang="vi-VN"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417603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497" y="667909"/>
            <a:ext cx="8915400" cy="5359179"/>
          </a:xfrm>
        </p:spPr>
        <p:txBody>
          <a:bodyPr>
            <a:noAutofit/>
          </a:bodyPr>
          <a:lstStyle/>
          <a:p>
            <a:r>
              <a:rPr lang="en-US" sz="2000" b="1" i="1" dirty="0" err="1">
                <a:latin typeface="Times New Roman" panose="02020603050405020304" pitchFamily="18" charset="0"/>
                <a:cs typeface="Times New Roman" panose="02020603050405020304" pitchFamily="18" charset="0"/>
              </a:rPr>
              <a:t>Giao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tiếp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trực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tiếp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lớp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thông</a:t>
            </a:r>
            <a:r>
              <a:rPr lang="en-US" sz="2000" b="1" i="1" dirty="0">
                <a:latin typeface="Times New Roman" panose="02020603050405020304" pitchFamily="18" charset="0"/>
                <a:cs typeface="Times New Roman" panose="02020603050405020304" pitchFamily="18" charset="0"/>
              </a:rPr>
              <a:t> qua </a:t>
            </a:r>
            <a:r>
              <a:rPr lang="en-US" sz="2000" b="1" i="1" dirty="0" err="1">
                <a:latin typeface="Times New Roman" panose="02020603050405020304" pitchFamily="18" charset="0"/>
                <a:cs typeface="Times New Roman" panose="02020603050405020304" pitchFamily="18" charset="0"/>
              </a:rPr>
              <a:t>sinh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hoạt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chuyên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đề</a:t>
            </a:r>
            <a:r>
              <a:rPr lang="en-US" sz="2000" b="1"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GVMN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video,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…hay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a:t>
            </a:r>
            <a:r>
              <a:rPr lang="en-US" sz="2000" dirty="0">
                <a:latin typeface="Times New Roman" panose="02020603050405020304" pitchFamily="18" charset="0"/>
                <a:cs typeface="Times New Roman" panose="02020603050405020304" pitchFamily="18" charset="0"/>
              </a:rPr>
              <a:t>?), GV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p>
          <a:p>
            <a:pPr marL="0" indent="0">
              <a:buNone/>
            </a:pPr>
            <a:r>
              <a:rPr lang="en-US" sz="2000" b="1" dirty="0" err="1">
                <a:latin typeface="Times New Roman" panose="02020603050405020304" pitchFamily="18" charset="0"/>
                <a:cs typeface="Times New Roman" panose="02020603050405020304" pitchFamily="18" charset="0"/>
              </a:rPr>
              <a:t>Ví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a:t>
            </a:r>
            <a:r>
              <a:rPr lang="en-US" sz="20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GD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a:t>
            </a:r>
            <a:r>
              <a:rPr lang="en-US"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hè</a:t>
            </a:r>
            <a:r>
              <a:rPr lang="en-US" sz="20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9973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0605" y="1645920"/>
            <a:ext cx="9644007" cy="4265302"/>
          </a:xfrm>
        </p:spPr>
        <p:txBody>
          <a:bodyPr>
            <a:normAutofit/>
          </a:bodyPr>
          <a:lstStyle/>
          <a:p>
            <a:r>
              <a:rPr lang="en-US" sz="2400" b="1" i="1" dirty="0" err="1">
                <a:solidFill>
                  <a:schemeClr val="tx1"/>
                </a:solidFill>
                <a:latin typeface="Times New Roman" panose="02020603050405020304" pitchFamily="18" charset="0"/>
                <a:cs typeface="Times New Roman" panose="02020603050405020304" pitchFamily="18" charset="0"/>
              </a:rPr>
              <a:t>Chủ</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động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gián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qua </a:t>
            </a:r>
            <a:r>
              <a:rPr lang="en-US" sz="2400" b="1" i="1" dirty="0" err="1">
                <a:solidFill>
                  <a:schemeClr val="tx1"/>
                </a:solidFill>
                <a:latin typeface="Times New Roman" panose="02020603050405020304" pitchFamily="18" charset="0"/>
                <a:cs typeface="Times New Roman" panose="02020603050405020304" pitchFamily="18" charset="0"/>
              </a:rPr>
              <a:t>mạng</a:t>
            </a:r>
            <a:r>
              <a:rPr lang="en-US" sz="2400" b="1" i="1" dirty="0">
                <a:solidFill>
                  <a:schemeClr val="tx1"/>
                </a:solidFill>
                <a:latin typeface="Times New Roman" panose="02020603050405020304" pitchFamily="18" charset="0"/>
                <a:cs typeface="Times New Roman" panose="02020603050405020304" pitchFamily="18" charset="0"/>
              </a:rPr>
              <a:t> internet, </a:t>
            </a:r>
            <a:r>
              <a:rPr lang="en-US" sz="2400" b="1" i="1" dirty="0" err="1">
                <a:solidFill>
                  <a:schemeClr val="tx1"/>
                </a:solidFill>
                <a:latin typeface="Times New Roman" panose="02020603050405020304" pitchFamily="18" charset="0"/>
                <a:cs typeface="Times New Roman" panose="02020603050405020304" pitchFamily="18" charset="0"/>
              </a:rPr>
              <a:t>điện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thoại</a:t>
            </a:r>
            <a:endParaRPr lang="en-US" sz="2400" b="1" i="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err="1">
                <a:solidFill>
                  <a:schemeClr val="tx1"/>
                </a:solidFill>
                <a:latin typeface="Times New Roman" panose="02020603050405020304" pitchFamily="18" charset="0"/>
                <a:cs typeface="Times New Roman" panose="02020603050405020304" pitchFamily="18" charset="0"/>
              </a:rPr>
              <a:t>Gủi</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nhắn</a:t>
            </a:r>
            <a:r>
              <a:rPr lang="en-US" sz="2400"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err="1">
                <a:solidFill>
                  <a:schemeClr val="tx1"/>
                </a:solidFill>
                <a:latin typeface="Times New Roman" panose="02020603050405020304" pitchFamily="18" charset="0"/>
                <a:cs typeface="Times New Roman" panose="02020603050405020304" pitchFamily="18" charset="0"/>
              </a:rPr>
              <a:t>Gọi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thoại</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Email</a:t>
            </a:r>
          </a:p>
        </p:txBody>
      </p:sp>
    </p:spTree>
    <p:extLst>
      <p:ext uri="{BB962C8B-B14F-4D97-AF65-F5344CB8AC3E}">
        <p14:creationId xmlns:p14="http://schemas.microsoft.com/office/powerpoint/2010/main" val="1164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3027"/>
          </a:xfrm>
        </p:spPr>
        <p:txBody>
          <a:bodyPr>
            <a:normAutofit fontScale="90000"/>
          </a:bodyPr>
          <a:lstStyle/>
          <a:p>
            <a:r>
              <a:rPr lang="en-US" sz="2700" b="1" dirty="0" err="1">
                <a:latin typeface="Times New Roman" panose="02020603050405020304" pitchFamily="18" charset="0"/>
                <a:cs typeface="Times New Roman" panose="02020603050405020304" pitchFamily="18" charset="0"/>
              </a:rPr>
              <a:t>Thực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giao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tiếp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giữa</a:t>
            </a:r>
            <a:r>
              <a:rPr lang="en-US" sz="2700" b="1" dirty="0">
                <a:latin typeface="Times New Roman" panose="02020603050405020304" pitchFamily="18" charset="0"/>
                <a:cs typeface="Times New Roman" panose="02020603050405020304" pitchFamily="18" charset="0"/>
              </a:rPr>
              <a:t> GVMN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Cha </a:t>
            </a:r>
            <a:r>
              <a:rPr lang="en-US" sz="2700" b="1" dirty="0" err="1">
                <a:latin typeface="Times New Roman" panose="02020603050405020304" pitchFamily="18" charset="0"/>
                <a:cs typeface="Times New Roman" panose="02020603050405020304" pitchFamily="18" charset="0"/>
              </a:rPr>
              <a:t>mẹ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trẻ</a:t>
            </a:r>
            <a:r>
              <a:rPr lang="en-US" sz="2700" b="1"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447137" y="1272208"/>
            <a:ext cx="10057475" cy="5353444"/>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Qua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GVMN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dõi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CS-GD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GVMN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Ban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MN.</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dõi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GV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dõi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GVMN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nhắn</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do GVMN </a:t>
            </a:r>
            <a:r>
              <a:rPr lang="en-US" sz="2000" dirty="0" err="1">
                <a:latin typeface="Times New Roman" panose="02020603050405020304" pitchFamily="18" charset="0"/>
                <a:cs typeface="Times New Roman" panose="02020603050405020304" pitchFamily="18" charset="0"/>
              </a:rPr>
              <a:t>bận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199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071" y="477078"/>
            <a:ext cx="9556542" cy="811033"/>
          </a:xfrm>
        </p:spPr>
        <p:txBody>
          <a:bodyPr>
            <a:normAutofit fontScale="90000"/>
          </a:bodyPr>
          <a:lstStyle/>
          <a:p>
            <a:r>
              <a:rPr lang="en-US" sz="2700" b="1" dirty="0" err="1">
                <a:latin typeface="Times New Roman" panose="02020603050405020304" pitchFamily="18" charset="0"/>
                <a:cs typeface="Times New Roman" panose="02020603050405020304" pitchFamily="18" charset="0"/>
              </a:rPr>
              <a:t>Biện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pháp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giao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tiếp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theo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hướng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cực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hơn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giữa</a:t>
            </a:r>
            <a:r>
              <a:rPr lang="en-US" sz="2700" b="1" dirty="0">
                <a:latin typeface="Times New Roman" panose="02020603050405020304" pitchFamily="18" charset="0"/>
                <a:cs typeface="Times New Roman" panose="02020603050405020304" pitchFamily="18" charset="0"/>
              </a:rPr>
              <a:t> GVMN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Cha, </a:t>
            </a:r>
            <a:r>
              <a:rPr lang="en-US" sz="2700" b="1" dirty="0" err="1">
                <a:latin typeface="Times New Roman" panose="02020603050405020304" pitchFamily="18" charset="0"/>
                <a:cs typeface="Times New Roman" panose="02020603050405020304" pitchFamily="18" charset="0"/>
              </a:rPr>
              <a:t>mẹ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trẻ</a:t>
            </a:r>
            <a:r>
              <a:rPr lang="en-US" sz="2700" b="1"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415331" y="1288111"/>
            <a:ext cx="10411907" cy="5092811"/>
          </a:xfrm>
        </p:spPr>
        <p:txBody>
          <a:bodyPr>
            <a:noAutofit/>
          </a:bodyPr>
          <a:lstStyle/>
          <a:p>
            <a:pPr indent="400050" algn="just">
              <a:lnSpc>
                <a:spcPct val="130000"/>
              </a:lnSpc>
              <a:spcAft>
                <a:spcPts val="0"/>
              </a:spcAft>
            </a:pPr>
            <a:r>
              <a:rPr lang="en-US" sz="2200" dirty="0">
                <a:solidFill>
                  <a:schemeClr val="tx1"/>
                </a:solidFill>
                <a:latin typeface="Times New Roman" panose="02020603050405020304" pitchFamily="18" charset="0"/>
                <a:cs typeface="Times New Roman" panose="02020603050405020304" pitchFamily="18" charset="0"/>
              </a:rPr>
              <a:t>GVMN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dạng</a:t>
            </a:r>
            <a:r>
              <a:rPr lang="en-US" sz="2200" dirty="0">
                <a:solidFill>
                  <a:schemeClr val="tx1"/>
                </a:solidFill>
                <a:latin typeface="Times New Roman" panose="02020603050405020304" pitchFamily="18" charset="0"/>
                <a:cs typeface="Times New Roman" panose="02020603050405020304" pitchFamily="18" charset="0"/>
              </a:rPr>
              <a:t>: </a:t>
            </a:r>
          </a:p>
          <a:p>
            <a:pPr marL="685800" algn="just">
              <a:lnSpc>
                <a:spcPct val="130000"/>
              </a:lnSpc>
              <a:spcAft>
                <a:spcPts val="0"/>
              </a:spcAft>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tọa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Hội</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Hội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phụ</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nữ</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phường</a:t>
            </a:r>
            <a:r>
              <a:rPr lang="en-US" sz="2200" dirty="0">
                <a:solidFill>
                  <a:schemeClr val="tx1"/>
                </a:solidFill>
                <a:latin typeface="Times New Roman" panose="02020603050405020304" pitchFamily="18" charset="0"/>
                <a:cs typeface="Times New Roman" panose="02020603050405020304" pitchFamily="18" charset="0"/>
              </a:rPr>
              <a:t>;</a:t>
            </a:r>
          </a:p>
          <a:p>
            <a:pPr marL="685800" algn="just">
              <a:lnSpc>
                <a:spcPct val="130000"/>
              </a:lnSpc>
              <a:spcAft>
                <a:spcPts val="0"/>
              </a:spcAft>
              <a:buFont typeface="Wingdings" panose="05000000000000000000" pitchFamily="2" charset="2"/>
              <a:buChar char="Ø"/>
            </a:pPr>
            <a:r>
              <a:rPr lang="en-US" sz="2200" dirty="0" err="1">
                <a:solidFill>
                  <a:schemeClr val="tx1"/>
                </a:solidFill>
                <a:latin typeface="Times New Roman" panose="02020603050405020304" pitchFamily="18" charset="0"/>
                <a:cs typeface="Times New Roman" panose="02020603050405020304" pitchFamily="18" charset="0"/>
              </a:rPr>
              <a:t>Phát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tờ</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rơi</a:t>
            </a:r>
            <a:r>
              <a:rPr lang="en-US" sz="2200" dirty="0">
                <a:solidFill>
                  <a:schemeClr val="tx1"/>
                </a:solidFill>
                <a:latin typeface="Times New Roman" panose="02020603050405020304" pitchFamily="18" charset="0"/>
                <a:cs typeface="Times New Roman" panose="02020603050405020304" pitchFamily="18" charset="0"/>
              </a:rPr>
              <a:t>, pa </a:t>
            </a:r>
            <a:r>
              <a:rPr lang="en-US" sz="2200" dirty="0" err="1">
                <a:solidFill>
                  <a:schemeClr val="tx1"/>
                </a:solidFill>
                <a:latin typeface="Times New Roman" panose="02020603050405020304" pitchFamily="18" charset="0"/>
                <a:cs typeface="Times New Roman" panose="02020603050405020304" pitchFamily="18" charset="0"/>
              </a:rPr>
              <a:t>nô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áp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thông</a:t>
            </a:r>
            <a:r>
              <a:rPr lang="en-US" sz="2200" dirty="0">
                <a:solidFill>
                  <a:schemeClr val="tx1"/>
                </a:solidFill>
                <a:latin typeface="Times New Roman" panose="02020603050405020304" pitchFamily="18" charset="0"/>
                <a:cs typeface="Times New Roman" panose="02020603050405020304" pitchFamily="18" charset="0"/>
              </a:rPr>
              <a:t> tin </a:t>
            </a:r>
            <a:r>
              <a:rPr lang="en-US" sz="2200" dirty="0" err="1">
                <a:solidFill>
                  <a:schemeClr val="tx1"/>
                </a:solidFill>
                <a:latin typeface="Times New Roman" panose="02020603050405020304" pitchFamily="18" charset="0"/>
                <a:cs typeface="Times New Roman" panose="02020603050405020304" pitchFamily="18" charset="0"/>
              </a:rPr>
              <a:t>đại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chúng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loa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truyền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truyền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bảng</a:t>
            </a:r>
            <a:r>
              <a:rPr lang="en-US" sz="2200" dirty="0">
                <a:solidFill>
                  <a:schemeClr val="tx1"/>
                </a:solidFill>
                <a:latin typeface="Times New Roman" panose="02020603050405020304" pitchFamily="18" charset="0"/>
                <a:cs typeface="Times New Roman" panose="02020603050405020304" pitchFamily="18" charset="0"/>
              </a:rPr>
              <a:t> tin </a:t>
            </a:r>
            <a:r>
              <a:rPr lang="en-US" sz="2200" dirty="0" err="1">
                <a:solidFill>
                  <a:schemeClr val="tx1"/>
                </a:solidFill>
                <a:latin typeface="Times New Roman" panose="02020603050405020304" pitchFamily="18" charset="0"/>
                <a:cs typeface="Times New Roman" panose="02020603050405020304" pitchFamily="18" charset="0"/>
              </a:rPr>
              <a:t>nơi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cộng</a:t>
            </a:r>
            <a:r>
              <a:rPr lang="en-US" sz="2200" dirty="0">
                <a:solidFill>
                  <a:schemeClr val="tx1"/>
                </a:solidFill>
                <a:latin typeface="Times New Roman" panose="02020603050405020304" pitchFamily="18" charset="0"/>
                <a:cs typeface="Times New Roman" panose="02020603050405020304" pitchFamily="18" charset="0"/>
              </a:rPr>
              <a:t>…)</a:t>
            </a:r>
          </a:p>
          <a:p>
            <a:pPr marL="685800" algn="just">
              <a:lnSpc>
                <a:spcPct val="130000"/>
              </a:lnSpc>
              <a:spcAft>
                <a:spcPts val="0"/>
              </a:spcAft>
              <a:buFont typeface="Wingdings" panose="05000000000000000000" pitchFamily="2" charset="2"/>
              <a:buChar char="Ø"/>
            </a:pPr>
            <a:r>
              <a:rPr lang="en-US" sz="2200" dirty="0" err="1">
                <a:solidFill>
                  <a:schemeClr val="tx1"/>
                </a:solidFill>
                <a:latin typeface="Times New Roman" panose="02020603050405020304" pitchFamily="18" charset="0"/>
                <a:cs typeface="Times New Roman" panose="02020603050405020304" pitchFamily="18" charset="0"/>
              </a:rPr>
              <a:t>Trực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tuyên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truyền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p>
          <a:p>
            <a:pPr marL="685800" algn="just">
              <a:lnSpc>
                <a:spcPct val="130000"/>
              </a:lnSpc>
              <a:spcAft>
                <a:spcPts val="0"/>
              </a:spcAft>
              <a:buFont typeface="Wingdings" panose="05000000000000000000" pitchFamily="2" charset="2"/>
              <a:buChar char="Ø"/>
            </a:pPr>
            <a:r>
              <a:rPr lang="en-US" sz="2200" dirty="0" err="1">
                <a:solidFill>
                  <a:schemeClr val="tx1"/>
                </a:solidFill>
                <a:latin typeface="Times New Roman" panose="02020603050405020304" pitchFamily="18" charset="0"/>
                <a:cs typeface="Times New Roman" panose="02020603050405020304" pitchFamily="18" charset="0"/>
              </a:rPr>
              <a:t>Trực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nắm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sở</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muốn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CS-GD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triển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toàn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diện</a:t>
            </a:r>
            <a:r>
              <a:rPr lang="en-US" sz="22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258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19" y="922351"/>
            <a:ext cx="10136349" cy="4988871"/>
          </a:xfrm>
        </p:spPr>
        <p:txBody>
          <a:bodyPr>
            <a:noAutofit/>
          </a:bodyPr>
          <a:lstStyle/>
          <a:p>
            <a:pPr marL="0" indent="0" algn="just">
              <a:buNone/>
            </a:pPr>
            <a:r>
              <a:rPr lang="en-US" sz="2200" b="1" i="1" dirty="0" err="1">
                <a:solidFill>
                  <a:schemeClr val="tx1"/>
                </a:solidFill>
                <a:latin typeface="Times New Roman" panose="02020603050405020304" pitchFamily="18" charset="0"/>
                <a:cs typeface="Times New Roman" panose="02020603050405020304" pitchFamily="18" charset="0"/>
              </a:rPr>
              <a:t>Cùng</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nhau</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tạo</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môi</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trường</a:t>
            </a:r>
            <a:r>
              <a:rPr lang="en-US" sz="2200" b="1" i="1" dirty="0">
                <a:solidFill>
                  <a:schemeClr val="tx1"/>
                </a:solidFill>
                <a:latin typeface="Times New Roman" panose="02020603050405020304" pitchFamily="18" charset="0"/>
                <a:cs typeface="Times New Roman" panose="02020603050405020304" pitchFamily="18" charset="0"/>
              </a:rPr>
              <a:t> an </a:t>
            </a:r>
            <a:r>
              <a:rPr lang="en-US" sz="2200" b="1" i="1" dirty="0" err="1">
                <a:solidFill>
                  <a:schemeClr val="tx1"/>
                </a:solidFill>
                <a:latin typeface="Times New Roman" panose="02020603050405020304" pitchFamily="18" charset="0"/>
                <a:cs typeface="Times New Roman" panose="02020603050405020304" pitchFamily="18" charset="0"/>
              </a:rPr>
              <a:t>toàn</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về</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tình</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cảm</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cho</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trẻ</a:t>
            </a:r>
            <a:r>
              <a:rPr lang="en-US" sz="2200" b="1" i="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GVMN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gũi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khỏe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sở</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ngày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bè</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trang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lứa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hàng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xóm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xung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xảy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cố</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mình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khỏe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tính</a:t>
            </a:r>
            <a:r>
              <a:rPr lang="en-US"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pháp</a:t>
            </a:r>
            <a:r>
              <a:rPr lang="en-US" sz="2200" dirty="0">
                <a:solidFill>
                  <a:schemeClr val="tx1"/>
                </a:solidFill>
                <a:latin typeface="Times New Roman" panose="02020603050405020304" pitchFamily="18" charset="0"/>
                <a:cs typeface="Times New Roman" panose="02020603050405020304" pitchFamily="18" charset="0"/>
              </a:rPr>
              <a:t> CS – GD </a:t>
            </a:r>
            <a:r>
              <a:rPr lang="en-US" sz="2200" dirty="0" err="1">
                <a:solidFill>
                  <a:schemeClr val="tx1"/>
                </a:solidFill>
                <a:latin typeface="Times New Roman" panose="02020603050405020304" pitchFamily="18" charset="0"/>
                <a:cs typeface="Times New Roman" panose="02020603050405020304" pitchFamily="18" charset="0"/>
              </a:rPr>
              <a:t>phù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hợp</a:t>
            </a:r>
            <a:r>
              <a:rPr lang="en-US" sz="22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200" b="1" dirty="0" err="1">
                <a:solidFill>
                  <a:schemeClr val="tx1"/>
                </a:solidFill>
                <a:latin typeface="Times New Roman" panose="02020603050405020304" pitchFamily="18" charset="0"/>
                <a:cs typeface="Times New Roman" panose="02020603050405020304" pitchFamily="18" charset="0"/>
              </a:rPr>
              <a:t>Ví</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dụ</a:t>
            </a:r>
            <a:r>
              <a:rPr lang="en-US" sz="2200" b="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Hỏi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Hôm</a:t>
            </a:r>
            <a:r>
              <a:rPr lang="en-US" sz="2200" dirty="0">
                <a:solidFill>
                  <a:schemeClr val="tx1"/>
                </a:solidFill>
                <a:latin typeface="Times New Roman" panose="02020603050405020304" pitchFamily="18" charset="0"/>
                <a:cs typeface="Times New Roman" panose="02020603050405020304" pitchFamily="18" charset="0"/>
              </a:rPr>
              <a:t> nay ở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Vui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giận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hôm</a:t>
            </a:r>
            <a:r>
              <a:rPr lang="en-US" sz="2200" dirty="0">
                <a:solidFill>
                  <a:schemeClr val="tx1"/>
                </a:solidFill>
                <a:latin typeface="Times New Roman" panose="02020603050405020304" pitchFamily="18" charset="0"/>
                <a:cs typeface="Times New Roman" panose="02020603050405020304" pitchFamily="18" charset="0"/>
              </a:rPr>
              <a:t> nay ở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sao</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hay </a:t>
            </a:r>
            <a:r>
              <a:rPr lang="en-US" sz="2200" dirty="0" err="1">
                <a:solidFill>
                  <a:schemeClr val="tx1"/>
                </a:solidFill>
                <a:latin typeface="Times New Roman" panose="02020603050405020304" pitchFamily="18" charset="0"/>
                <a:cs typeface="Times New Roman" panose="02020603050405020304" pitchFamily="18" charset="0"/>
              </a:rPr>
              <a:t>trách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427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11E-EEE1-21FE-F878-84CC80C66EFF}"/>
              </a:ext>
            </a:extLst>
          </p:cNvPr>
          <p:cNvSpPr>
            <a:spLocks noGrp="1"/>
          </p:cNvSpPr>
          <p:nvPr>
            <p:ph type="title"/>
          </p:nvPr>
        </p:nvSpPr>
        <p:spPr>
          <a:xfrm>
            <a:off x="2787798" y="818982"/>
            <a:ext cx="8911687" cy="814946"/>
          </a:xfrm>
        </p:spPr>
        <p:txBody>
          <a:bodyPr>
            <a:normAutofit fontScale="90000"/>
          </a:bodyP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luận</a:t>
            </a:r>
            <a:r>
              <a:rPr lang="en-US" sz="3200" b="1" dirty="0">
                <a:solidFill>
                  <a:schemeClr val="tx1"/>
                </a:solidFill>
                <a:latin typeface="Times New Roman" panose="02020603050405020304" pitchFamily="18" charset="0"/>
                <a:cs typeface="Times New Roman" panose="02020603050405020304" pitchFamily="18" charset="0"/>
              </a:rPr>
              <a:t>:</a:t>
            </a:r>
            <a:br>
              <a:rPr lang="en-US" sz="3200" b="1" dirty="0">
                <a:solidFill>
                  <a:schemeClr val="tx1"/>
                </a:solidFill>
                <a:latin typeface="Times New Roman" panose="02020603050405020304" pitchFamily="18"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546EC17A-3BED-4489-FD62-46ADBE0F4537}"/>
              </a:ext>
            </a:extLst>
          </p:cNvPr>
          <p:cNvSpPr>
            <a:spLocks noGrp="1"/>
          </p:cNvSpPr>
          <p:nvPr>
            <p:ph idx="1"/>
          </p:nvPr>
        </p:nvSpPr>
        <p:spPr>
          <a:xfrm>
            <a:off x="2454300" y="1760094"/>
            <a:ext cx="8915400" cy="3337811"/>
          </a:xfrm>
        </p:spPr>
        <p: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Anh/ </a:t>
            </a:r>
            <a:r>
              <a:rPr lang="en-US" sz="2800" dirty="0" err="1">
                <a:solidFill>
                  <a:schemeClr val="tx1"/>
                </a:solidFill>
                <a:latin typeface="Times New Roman" panose="02020603050405020304" pitchFamily="18" charset="0"/>
                <a:cs typeface="Times New Roman" panose="02020603050405020304" pitchFamily="18" charset="0"/>
              </a:rPr>
              <a:t>chị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gồm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6645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332" y="1304013"/>
            <a:ext cx="10089280" cy="5041127"/>
          </a:xfrm>
        </p:spPr>
        <p:txBody>
          <a:bodyPr>
            <a:normAutofit/>
          </a:bodyPr>
          <a:lstStyle/>
          <a:p>
            <a:pPr algn="just"/>
            <a:r>
              <a:rPr lang="en-US" sz="2200" b="1" i="1" dirty="0">
                <a:solidFill>
                  <a:schemeClr val="tx1"/>
                </a:solidFill>
                <a:latin typeface="Times New Roman" panose="02020603050405020304" pitchFamily="18" charset="0"/>
                <a:cs typeface="Times New Roman" panose="02020603050405020304" pitchFamily="18" charset="0"/>
              </a:rPr>
              <a:t>T</a:t>
            </a:r>
            <a:r>
              <a:rPr lang="pt-BR" sz="2200" b="1" i="1" dirty="0">
                <a:solidFill>
                  <a:schemeClr val="tx1"/>
                </a:solidFill>
                <a:latin typeface="Times New Roman" panose="02020603050405020304" pitchFamily="18" charset="0"/>
                <a:cs typeface="Times New Roman" panose="02020603050405020304" pitchFamily="18" charset="0"/>
              </a:rPr>
              <a:t>hống nhất nội dung, hình thức và phương tiện giao tiếp giữa GVMN với cha, mẹ của trẻ để đạt hiệu quả CS-GD trẻ.  </a:t>
            </a:r>
            <a:endParaRPr lang="en-US" sz="22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t-BR" sz="2200" dirty="0">
                <a:solidFill>
                  <a:schemeClr val="tx1"/>
                </a:solidFill>
                <a:latin typeface="Times New Roman" panose="02020603050405020304" pitchFamily="18" charset="0"/>
                <a:cs typeface="Times New Roman" panose="02020603050405020304" pitchFamily="18" charset="0"/>
              </a:rPr>
              <a:t> GVMN chủ động trao đổi với cha, mẹ của trẻ để thống nhất nội dung trò chuyện về vấn đề gì? hình thức nào? Trực tiếp hay gián tiếp? Phương tiện giao tiếp chủ yếu là gì? Ngôn ngữ hay phi ngôn ngữ?  </a:t>
            </a:r>
            <a:endParaRPr lang="en-US" sz="2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200" b="1" dirty="0" err="1">
                <a:solidFill>
                  <a:schemeClr val="tx1"/>
                </a:solidFill>
                <a:latin typeface="Times New Roman" panose="02020603050405020304" pitchFamily="18" charset="0"/>
                <a:cs typeface="Times New Roman" panose="02020603050405020304" pitchFamily="18" charset="0"/>
              </a:rPr>
              <a:t>Ví</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dụ</a:t>
            </a:r>
            <a:r>
              <a:rPr lang="en-US" sz="2200" b="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 </a:t>
            </a:r>
            <a:r>
              <a:rPr lang="pt-BR" sz="2200" dirty="0">
                <a:solidFill>
                  <a:schemeClr val="tx1"/>
                </a:solidFill>
                <a:latin typeface="Times New Roman" panose="02020603050405020304" pitchFamily="18" charset="0"/>
                <a:cs typeface="Times New Roman" panose="02020603050405020304" pitchFamily="18" charset="0"/>
              </a:rPr>
              <a:t>Trao đổi về các điều kiện để phối hợp với nhà trường về phương diện vật chất và tinh thần để cả hai bên đều thoải mái và đạt được hiệu quả trong công tác CS-GD trẻ. </a:t>
            </a:r>
            <a:endParaRPr lang="en-US" sz="2200" dirty="0">
              <a:solidFill>
                <a:schemeClr val="tx1"/>
              </a:solidFill>
              <a:latin typeface="Times New Roman" panose="02020603050405020304" pitchFamily="18" charset="0"/>
              <a:cs typeface="Times New Roman" panose="02020603050405020304" pitchFamily="18" charset="0"/>
            </a:endParaRPr>
          </a:p>
          <a:p>
            <a:pPr marL="0" indent="0" algn="just" fontAlgn="base">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hỗ</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phối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hợp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khám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khỏe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dõi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khỏe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nhau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tốt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dịch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bệnh</a:t>
            </a:r>
            <a:r>
              <a:rPr lang="en-US" sz="2200" dirty="0">
                <a:solidFill>
                  <a:schemeClr val="tx1"/>
                </a:solidFill>
                <a:latin typeface="Times New Roman" panose="02020603050405020304" pitchFamily="18" charset="0"/>
                <a:cs typeface="Times New Roman" panose="02020603050405020304" pitchFamily="18" charset="0"/>
              </a:rPr>
              <a:t>; </a:t>
            </a:r>
          </a:p>
          <a:p>
            <a:pPr marL="0" indent="0" algn="just" fontAlgn="base">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dung Cha, </a:t>
            </a:r>
            <a:r>
              <a:rPr lang="en-US" sz="2200" dirty="0" err="1">
                <a:solidFill>
                  <a:schemeClr val="tx1"/>
                </a:solidFill>
                <a:latin typeface="Times New Roman" panose="02020603050405020304" pitchFamily="18" charset="0"/>
                <a:cs typeface="Times New Roman" panose="02020603050405020304" pitchFamily="18" charset="0"/>
              </a:rPr>
              <a:t>mẹ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tham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nhóm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giờ</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trẻ</a:t>
            </a:r>
            <a:r>
              <a:rPr lang="en-US" sz="2200" dirty="0">
                <a:solidFill>
                  <a:schemeClr val="tx1"/>
                </a:solidFill>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890" y="1129085"/>
            <a:ext cx="10511624" cy="5319423"/>
          </a:xfrm>
        </p:spPr>
        <p:txBody>
          <a:bodyPr>
            <a:normAutofit/>
          </a:bodyPr>
          <a:lstStyle/>
          <a:p>
            <a:pPr marL="0" indent="0">
              <a:buNone/>
            </a:pPr>
            <a:r>
              <a:rPr lang="en-US" sz="2000" b="1" dirty="0"/>
              <a:t>	</a:t>
            </a:r>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CS-GD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CS-GD con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GV</a:t>
            </a:r>
          </a:p>
          <a:p>
            <a:pPr algn="just">
              <a:buFont typeface="Wingdings" panose="05000000000000000000" pitchFamily="2" charset="2"/>
              <a:buChar char="Ø"/>
            </a:pP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CS-GD con </a:t>
            </a:r>
            <a:r>
              <a:rPr lang="en-US" sz="2400" dirty="0" err="1">
                <a:solidFill>
                  <a:schemeClr val="tx1"/>
                </a:solidFill>
                <a:latin typeface="Times New Roman" panose="02020603050405020304" pitchFamily="18" charset="0"/>
                <a:cs typeface="Times New Roman" panose="02020603050405020304" pitchFamily="18" charset="0"/>
              </a:rPr>
              <a:t>cái</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CS-GD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pháp</a:t>
            </a:r>
            <a:r>
              <a:rPr lang="en-US" sz="2400" dirty="0">
                <a:solidFill>
                  <a:schemeClr val="tx1"/>
                </a:solidFill>
                <a:latin typeface="Times New Roman" panose="02020603050405020304" pitchFamily="18" charset="0"/>
                <a:cs typeface="Times New Roman" panose="02020603050405020304" pitchFamily="18" charset="0"/>
              </a:rPr>
              <a:t> CS-GD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4192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EC94-225C-B67D-D7E1-217BD5B20F39}"/>
              </a:ext>
            </a:extLst>
          </p:cNvPr>
          <p:cNvSpPr>
            <a:spLocks noGrp="1"/>
          </p:cNvSpPr>
          <p:nvPr>
            <p:ph type="title"/>
          </p:nvPr>
        </p:nvSpPr>
        <p:spPr>
          <a:xfrm>
            <a:off x="2233535" y="1563113"/>
            <a:ext cx="9226107" cy="3153411"/>
          </a:xfrm>
        </p:spPr>
        <p:txBody>
          <a:bodyPr>
            <a:normAutofit/>
          </a:bodyPr>
          <a:lstStyle/>
          <a:p>
            <a:pPr algn="just"/>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huống</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 t</a:t>
            </a:r>
            <a:r>
              <a:rPr lang="vi-VN" sz="3200" dirty="0">
                <a:latin typeface="Times New Roman" panose="02020603050405020304" pitchFamily="18" charset="0"/>
                <a:cs typeface="Times New Roman" panose="02020603050405020304" pitchFamily="18" charset="0"/>
              </a:rPr>
              <a:t>rẻ bị ốm, mệt nhưng phụ huynh vẫn đưa trẻ đến 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270456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DE42-C4CE-F4EC-CC64-88EAFFF96769}"/>
              </a:ext>
            </a:extLst>
          </p:cNvPr>
          <p:cNvSpPr>
            <a:spLocks noGrp="1"/>
          </p:cNvSpPr>
          <p:nvPr>
            <p:ph type="title"/>
          </p:nvPr>
        </p:nvSpPr>
        <p:spPr>
          <a:xfrm>
            <a:off x="2143593" y="624110"/>
            <a:ext cx="9361019" cy="695024"/>
          </a:xfrm>
        </p:spPr>
        <p:txBody>
          <a:bodyPr/>
          <a:lstStyle/>
          <a:p>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huống</a:t>
            </a:r>
            <a:r>
              <a:rPr lang="en-US"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064C5017-3DD8-5C88-C8C5-EAA3FD61AEA2}"/>
              </a:ext>
            </a:extLst>
          </p:cNvPr>
          <p:cNvSpPr>
            <a:spLocks noGrp="1"/>
          </p:cNvSpPr>
          <p:nvPr>
            <p:ph idx="1"/>
          </p:nvPr>
        </p:nvSpPr>
        <p:spPr>
          <a:xfrm>
            <a:off x="1903751" y="1319134"/>
            <a:ext cx="9968459" cy="5111646"/>
          </a:xfrm>
        </p:spPr>
        <p:txBody>
          <a:bodyPr>
            <a:noAutofit/>
          </a:bodyPr>
          <a:lstStyle/>
          <a:p>
            <a:pPr algn="just"/>
            <a:r>
              <a:rPr lang="vi-VN" sz="2800" dirty="0">
                <a:solidFill>
                  <a:schemeClr val="tx1"/>
                </a:solidFill>
                <a:latin typeface="Times New Roman" panose="02020603050405020304" pitchFamily="18" charset="0"/>
                <a:cs typeface="Times New Roman" panose="02020603050405020304" pitchFamily="18" charset="0"/>
              </a:rPr>
              <a:t>Cô phải giải thích để phụ huynh đưa con bị ốm mệt về nhà chăm sóc (Trường mầm non chỉ nhận chăm sóc khi các cháu khoẻ mạnh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ốm</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Nếu</a:t>
            </a:r>
            <a:r>
              <a:rPr lang="en-US" sz="2800" dirty="0">
                <a:solidFill>
                  <a:schemeClr val="tx1"/>
                </a:solidFill>
                <a:latin typeface="Times New Roman" panose="02020603050405020304" pitchFamily="18" charset="0"/>
                <a:cs typeface="Times New Roman" panose="02020603050405020304" pitchFamily="18" charset="0"/>
              </a:rPr>
              <a:t> t</a:t>
            </a:r>
            <a:r>
              <a:rPr lang="vi-VN" sz="2800" dirty="0">
                <a:solidFill>
                  <a:schemeClr val="tx1"/>
                </a:solidFill>
                <a:latin typeface="Times New Roman" panose="02020603050405020304" pitchFamily="18" charset="0"/>
                <a:cs typeface="Times New Roman" panose="02020603050405020304" pitchFamily="18" charset="0"/>
              </a:rPr>
              <a:t>rường hợp đặc biệt chỉ mệt nhẹ (không có sốt) mà gia đình trẻ lại không có người trông và muốn được gửi con thì giáo viên vẫn có thể nhận trẻ, thế nhưng phải theo dõi trẻ thường xuyên trong 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r>
              <a:rPr lang="en-US" sz="2800" dirty="0">
                <a:solidFill>
                  <a:schemeClr val="tx1"/>
                </a:solidFill>
                <a:latin typeface="Times New Roman" panose="02020603050405020304" pitchFamily="18" charset="0"/>
                <a:cs typeface="Times New Roman" panose="02020603050405020304" pitchFamily="18" charset="0"/>
              </a:rPr>
              <a:t> y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a:p>
            <a:pPr algn="just"/>
            <a:r>
              <a:rPr lang="vi-VN" sz="2800" dirty="0">
                <a:solidFill>
                  <a:schemeClr val="tx1"/>
                </a:solidFill>
                <a:latin typeface="Times New Roman" panose="02020603050405020304" pitchFamily="18" charset="0"/>
                <a:cs typeface="Times New Roman" panose="02020603050405020304" pitchFamily="18" charset="0"/>
              </a:rPr>
              <a:t>Trường hợp khi đã nhận trẻ và sau một khoảng thời gian học thì diễn biến của trẻ nặng lên thì cần đưa ngay sang phòng y tế của nhà trường và thông báo ngay cho gia đình trẻ.</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402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74CE-808E-5E08-DDF7-FC4ECF857751}"/>
              </a:ext>
            </a:extLst>
          </p:cNvPr>
          <p:cNvSpPr>
            <a:spLocks noGrp="1"/>
          </p:cNvSpPr>
          <p:nvPr>
            <p:ph type="title"/>
          </p:nvPr>
        </p:nvSpPr>
        <p:spPr>
          <a:xfrm>
            <a:off x="2169843" y="610462"/>
            <a:ext cx="7615601" cy="1013622"/>
          </a:xfrm>
        </p:spPr>
        <p:txBody>
          <a:bodyPr>
            <a:normAutofit fontScale="90000"/>
          </a:bodyPr>
          <a:lstStyle/>
          <a:p>
            <a:pPr algn="ct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3</a:t>
            </a:r>
            <a:br>
              <a:rPr lang="en-US" sz="3200" b="1" dirty="0">
                <a:latin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nghiệp</a:t>
            </a:r>
            <a:r>
              <a:rPr lang="en-US" sz="32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B9F50628-2B48-CE77-EB9D-55601CD0AC04}"/>
              </a:ext>
            </a:extLst>
          </p:cNvPr>
          <p:cNvSpPr>
            <a:spLocks noGrp="1"/>
          </p:cNvSpPr>
          <p:nvPr>
            <p:ph idx="1"/>
          </p:nvPr>
        </p:nvSpPr>
        <p:spPr>
          <a:xfrm>
            <a:off x="1401468" y="1624084"/>
            <a:ext cx="10536072" cy="4867701"/>
          </a:xfrm>
        </p:spPr>
        <p:txBody>
          <a:bodyPr>
            <a:normAutofit/>
          </a:bodyPr>
          <a:lstStyle/>
          <a:p>
            <a:pPr marL="0" indent="0">
              <a:buNone/>
            </a:pPr>
            <a:r>
              <a:rPr lang="en-US" sz="2600" b="1" dirty="0">
                <a:latin typeface="Times New Roman" panose="02020603050405020304" pitchFamily="18" charset="0"/>
                <a:cs typeface="Times New Roman" panose="02020603050405020304" pitchFamily="18" charset="0"/>
              </a:rPr>
              <a:t>1</a:t>
            </a:r>
            <a:r>
              <a:rPr lang="en-US" sz="2600" b="1" dirty="0">
                <a:solidFill>
                  <a:schemeClr val="tx1"/>
                </a:solidFill>
                <a:latin typeface="Times New Roman" panose="02020603050405020304" pitchFamily="18" charset="0"/>
                <a:cs typeface="Times New Roman" panose="02020603050405020304" pitchFamily="18" charset="0"/>
              </a:rPr>
              <a:t>. </a:t>
            </a:r>
            <a:r>
              <a:rPr lang="vi-VN" sz="2600" b="1" dirty="0">
                <a:solidFill>
                  <a:schemeClr val="tx1"/>
                </a:solidFill>
                <a:latin typeface="Times New Roman" panose="02020603050405020304" pitchFamily="18" charset="0"/>
                <a:cs typeface="Times New Roman" panose="02020603050405020304" pitchFamily="18" charset="0"/>
              </a:rPr>
              <a:t>Tôn trọng đồng nghiệp qua cách lắng nghe</a:t>
            </a:r>
            <a:endParaRPr lang="en-US" sz="26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Trước khi thấu hiểu người khác, bạn cần học cách lắng nghe những tâm tư của họ. Với đồng nghiệp cũng vậy, con người ai cũng sở hữu yêu cầu được tôn trọng, vì vậy, việc lắng nghe ý kiến đồng nghiệp một cách trân trọng, nhìn thẳng vào họ, chú tâm đến nội dung câu chuyện và đừng ngắt lời khi họ chưa nói xong chính là điều cốt lõi trong cách lắng nghe.</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Đó có thể là những chia sẻ về nhận định của họ về công việc, hoặc những chia sẻ cuộc sống hằng ngày bên lề công việc, dù là chủ đề gì, hãy chú tâm lắng nghe đồng nghiệp của bạn. Đôi khi chúng ta nói ra với ai đó không phải mong đợi được trợ giúp điều gì, đơn giản họ chỉ cần một người họ có thể tin tưởng hoàn toàn để chia sẻ và trò chuyện</a:t>
            </a:r>
          </a:p>
          <a:p>
            <a:endParaRPr lang="en-US" dirty="0"/>
          </a:p>
        </p:txBody>
      </p:sp>
    </p:spTree>
    <p:extLst>
      <p:ext uri="{BB962C8B-B14F-4D97-AF65-F5344CB8AC3E}">
        <p14:creationId xmlns:p14="http://schemas.microsoft.com/office/powerpoint/2010/main" val="1124814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B867-621D-31AC-EB45-1B213CEC4A6A}"/>
              </a:ext>
            </a:extLst>
          </p:cNvPr>
          <p:cNvSpPr>
            <a:spLocks noGrp="1"/>
          </p:cNvSpPr>
          <p:nvPr>
            <p:ph type="title"/>
          </p:nvPr>
        </p:nvSpPr>
        <p:spPr>
          <a:xfrm>
            <a:off x="1746913" y="624110"/>
            <a:ext cx="9735553" cy="5531030"/>
          </a:xfrm>
        </p:spPr>
        <p:txBody>
          <a:bodyPr>
            <a:normAutofit/>
          </a:bodyPr>
          <a:lstStyle/>
          <a:p>
            <a:pPr>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đàm</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lầm</a:t>
            </a:r>
            <a:b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ganh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Tùy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xa,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541671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112-E75A-DEC2-3CC4-E66B026B6291}"/>
              </a:ext>
            </a:extLst>
          </p:cNvPr>
          <p:cNvSpPr>
            <a:spLocks noGrp="1"/>
          </p:cNvSpPr>
          <p:nvPr>
            <p:ph type="title"/>
          </p:nvPr>
        </p:nvSpPr>
        <p:spPr>
          <a:xfrm>
            <a:off x="1719617" y="624110"/>
            <a:ext cx="10002691" cy="5899520"/>
          </a:xfrm>
        </p:spPr>
        <p:txBody>
          <a:bodyPr>
            <a:noAutofit/>
          </a:bodyPr>
          <a:lstStyle/>
          <a:p>
            <a:pP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vụ,những</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thậm</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spc="20" dirty="0" err="1">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kern="100" spc="2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rằng,mọi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dìm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ban.</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189242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F8A9-7A2F-2330-5424-B67C53507F8D}"/>
              </a:ext>
            </a:extLst>
          </p:cNvPr>
          <p:cNvSpPr>
            <a:spLocks noGrp="1"/>
          </p:cNvSpPr>
          <p:nvPr>
            <p:ph type="title"/>
          </p:nvPr>
        </p:nvSpPr>
        <p:spPr>
          <a:xfrm>
            <a:off x="1610436" y="583167"/>
            <a:ext cx="10413242" cy="6131532"/>
          </a:xfrm>
        </p:spPr>
        <p:txBody>
          <a:bodyPr>
            <a:normAutofit/>
          </a:bodyPr>
          <a:lstStyle/>
          <a:p>
            <a:pPr>
              <a:lnSpc>
                <a:spcPct val="150000"/>
              </a:lnSpc>
            </a:pPr>
            <a:r>
              <a:rPr lang="vi-VN" sz="2400" b="1" dirty="0">
                <a:latin typeface="Times New Roman" panose="02020603050405020304" pitchFamily="18" charset="0"/>
                <a:cs typeface="Times New Roman" panose="02020603050405020304" pitchFamily="18" charset="0"/>
              </a:rPr>
              <a:t>4. Tạo dựng lòng tin </a:t>
            </a:r>
            <a:r>
              <a:rPr lang="en-US" sz="2400" b="1" dirty="0" err="1">
                <a:latin typeface="Times New Roman" panose="02020603050405020304" pitchFamily="18" charset="0"/>
                <a:cs typeface="Times New Roman" panose="02020603050405020304" pitchFamily="18" charset="0"/>
              </a:rPr>
              <a:t>với</a:t>
            </a:r>
            <a:r>
              <a:rPr lang="vi-VN" sz="2400" b="1" dirty="0">
                <a:latin typeface="Times New Roman" panose="02020603050405020304" pitchFamily="18" charset="0"/>
                <a:cs typeface="Times New Roman" panose="02020603050405020304" pitchFamily="18" charset="0"/>
              </a:rPr>
              <a:t> đồng nghiệp</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lòng tin ở nhau, tập thể mới thật sự đoàn kết, hết mình vì mục tiêu chung. Xây dựng lòng tin nơi đồng nghiệp không chỉ thông qua thành tích làm việc, mà còn 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Vì vậy, việc giao tiếp rõ ràng, trung thực, súc tích và minh bạch sẽ giúp bạn xây dựng thành công lòng tin nơi đồng nghiệp. Và một khi đã có được lòng tin từ tập thể, những xung đột hiểu lầm sẽ không còn hiện hữu, quá trình hợp tác làm việc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916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63A0-4589-EBF3-4480-5045083541C4}"/>
              </a:ext>
            </a:extLst>
          </p:cNvPr>
          <p:cNvSpPr>
            <a:spLocks noGrp="1"/>
          </p:cNvSpPr>
          <p:nvPr>
            <p:ph type="title"/>
          </p:nvPr>
        </p:nvSpPr>
        <p:spPr>
          <a:xfrm>
            <a:off x="2169844" y="1429329"/>
            <a:ext cx="8911687" cy="3538457"/>
          </a:xfrm>
        </p:spPr>
        <p:txBody>
          <a:bodyPr>
            <a:noAutofit/>
          </a:bodyPr>
          <a:lstStyle/>
          <a:p>
            <a:pPr algn="just">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óm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chắn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8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8EC5-DA72-81C5-EF29-DA49972EA856}"/>
              </a:ext>
            </a:extLst>
          </p:cNvPr>
          <p:cNvSpPr>
            <a:spLocks noGrp="1"/>
          </p:cNvSpPr>
          <p:nvPr>
            <p:ph type="title"/>
          </p:nvPr>
        </p:nvSpPr>
        <p:spPr>
          <a:xfrm>
            <a:off x="1486113" y="843368"/>
            <a:ext cx="8911687" cy="836201"/>
          </a:xfrm>
        </p:spPr>
        <p:txBody>
          <a:bodyPr>
            <a:normAutofit/>
          </a:bodyPr>
          <a:lstStyle/>
          <a:p>
            <a:pPr algn="ctr"/>
            <a:r>
              <a:rPr lang="en-US" sz="3200" b="1" dirty="0">
                <a:latin typeface="Times New Roman" panose="02020603050405020304" pitchFamily="18" charset="0"/>
                <a:cs typeface="Times New Roman" panose="02020603050405020304" pitchFamily="18" charset="0"/>
              </a:rPr>
              <a:t>KHÁI NIỆM VỀ ỨNG XỬ </a:t>
            </a:r>
          </a:p>
        </p:txBody>
      </p:sp>
      <p:sp>
        <p:nvSpPr>
          <p:cNvPr id="3" name="Content Placeholder 2">
            <a:extLst>
              <a:ext uri="{FF2B5EF4-FFF2-40B4-BE49-F238E27FC236}">
                <a16:creationId xmlns:a16="http://schemas.microsoft.com/office/drawing/2014/main" id="{D36B3F31-09E3-F565-0910-698D78A1A4B7}"/>
              </a:ext>
            </a:extLst>
          </p:cNvPr>
          <p:cNvSpPr>
            <a:spLocks noGrp="1"/>
          </p:cNvSpPr>
          <p:nvPr>
            <p:ph idx="1"/>
          </p:nvPr>
        </p:nvSpPr>
        <p:spPr>
          <a:xfrm>
            <a:off x="1920471" y="2160897"/>
            <a:ext cx="8915400" cy="2647078"/>
          </a:xfrm>
        </p:spPr>
        <p:txBody>
          <a:bodyPr>
            <a:normAutofit/>
          </a:bodyPr>
          <a:lstStyle/>
          <a:p>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rPr>
              <a:t>Kỹ</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năng</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ứng</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xử</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sư</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phạm</a:t>
            </a:r>
            <a:r>
              <a:rPr lang="en-US" sz="2400" dirty="0">
                <a:solidFill>
                  <a:schemeClr val="tx1"/>
                </a:solidFill>
                <a:effectLst/>
                <a:latin typeface="Times New Roman" panose="02020603050405020304" pitchFamily="18" charset="0"/>
                <a:ea typeface="Calibri" panose="020F0502020204030204" pitchFamily="34"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GVMN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42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NỘI DUNG GIAO TIẾP</a:t>
            </a:r>
          </a:p>
        </p:txBody>
      </p:sp>
      <p:sp>
        <p:nvSpPr>
          <p:cNvPr id="3" name="Content Placeholder 2"/>
          <p:cNvSpPr>
            <a:spLocks noGrp="1"/>
          </p:cNvSpPr>
          <p:nvPr>
            <p:ph idx="1"/>
          </p:nvPr>
        </p:nvSpPr>
        <p:spPr>
          <a:xfrm>
            <a:off x="1798320" y="1341120"/>
            <a:ext cx="9710005" cy="5008880"/>
          </a:xfrm>
        </p:spPr>
        <p:txBody>
          <a:bodyPr>
            <a:normAutofit/>
          </a:bodyPr>
          <a:lstStyle/>
          <a:p>
            <a:r>
              <a:rPr lang="vi-VN" sz="2400" b="1" dirty="0">
                <a:latin typeface="Times New Roman" panose="02020603050405020304" pitchFamily="18" charset="0"/>
                <a:cs typeface="Times New Roman" panose="02020603050405020304" pitchFamily="18" charset="0"/>
              </a:rPr>
              <a:t>Nội dung tâm lý</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trong giao tiếp</a:t>
            </a:r>
            <a:r>
              <a:rPr lang="en-US" sz="2400" b="1"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a:t>
            </a:r>
            <a:r>
              <a:rPr lang="vi-VN" sz="2400" dirty="0">
                <a:solidFill>
                  <a:schemeClr val="tx1"/>
                </a:solidFill>
                <a:latin typeface="Times New Roman" panose="02020603050405020304" pitchFamily="18" charset="0"/>
                <a:cs typeface="Times New Roman" panose="02020603050405020304" pitchFamily="18" charset="0"/>
              </a:rPr>
              <a:t>hận thức</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T</a:t>
            </a:r>
            <a:r>
              <a:rPr lang="vi-VN" sz="2400" dirty="0">
                <a:solidFill>
                  <a:schemeClr val="tx1"/>
                </a:solidFill>
                <a:latin typeface="Times New Roman" panose="02020603050405020304" pitchFamily="18" charset="0"/>
                <a:cs typeface="Times New Roman" panose="02020603050405020304" pitchFamily="18" charset="0"/>
              </a:rPr>
              <a:t>hái độ cảm xúc</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H</a:t>
            </a:r>
            <a:r>
              <a:rPr lang="vi-VN" sz="2400" dirty="0">
                <a:solidFill>
                  <a:schemeClr val="tx1"/>
                </a:solidFill>
                <a:latin typeface="Times New Roman" panose="02020603050405020304" pitchFamily="18" charset="0"/>
                <a:cs typeface="Times New Roman" panose="02020603050405020304" pitchFamily="18" charset="0"/>
              </a:rPr>
              <a:t>ành vi. </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b="1" dirty="0">
                <a:solidFill>
                  <a:schemeClr val="tx1"/>
                </a:solidFill>
                <a:latin typeface="Times New Roman" panose="02020603050405020304" pitchFamily="18" charset="0"/>
                <a:cs typeface="Times New Roman" panose="02020603050405020304" pitchFamily="18" charset="0"/>
              </a:rPr>
              <a:t>Nội dung công việc trong giao tiếp</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Nội dung công việc phản ánh tính chất của mối quan hệ giữa </a:t>
            </a:r>
            <a:r>
              <a:rPr lang="en-US" sz="2400" dirty="0">
                <a:solidFill>
                  <a:schemeClr val="tx1"/>
                </a:solidFill>
                <a:latin typeface="Times New Roman" panose="02020603050405020304" pitchFamily="18" charset="0"/>
                <a:cs typeface="Times New Roman" panose="02020603050405020304" pitchFamily="18" charset="0"/>
              </a:rPr>
              <a:t>GVMN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vi-VN" sz="2400" dirty="0">
                <a:solidFill>
                  <a:schemeClr val="tx1"/>
                </a:solidFill>
                <a:latin typeface="Times New Roman" panose="02020603050405020304" pitchFamily="18" charset="0"/>
                <a:cs typeface="Times New Roman" panose="02020603050405020304" pitchFamily="18" charset="0"/>
              </a:rPr>
              <a:t> giao tiếp. Đó là những sự việc xảy ra trong quan hệ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mang tính chất hoàn cảnh, tình huống. </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2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37D5-14E1-8C56-6478-DF2639BEE3E0}"/>
              </a:ext>
            </a:extLst>
          </p:cNvPr>
          <p:cNvSpPr>
            <a:spLocks noGrp="1"/>
          </p:cNvSpPr>
          <p:nvPr>
            <p:ph type="title"/>
          </p:nvPr>
        </p:nvSpPr>
        <p:spPr>
          <a:xfrm>
            <a:off x="2306473" y="624110"/>
            <a:ext cx="9198140" cy="535950"/>
          </a:xfrm>
        </p:spPr>
        <p:txBody>
          <a:bodyPr>
            <a:normAutofit fontScale="90000"/>
          </a:bodyPr>
          <a:lstStyle/>
          <a:p>
            <a:r>
              <a:rPr lang="en-US" sz="2800" b="1" dirty="0">
                <a:solidFill>
                  <a:srgbClr val="201B1C"/>
                </a:solidFill>
                <a:effectLst/>
                <a:latin typeface="Times New Roman" panose="02020603050405020304" pitchFamily="18" charset="0"/>
                <a:ea typeface="Times New Roman" panose="02020603050405020304" pitchFamily="18" charset="0"/>
              </a:rPr>
              <a:t>1. </a:t>
            </a:r>
            <a:r>
              <a:rPr lang="en-US" sz="2800" b="1" dirty="0" err="1">
                <a:solidFill>
                  <a:srgbClr val="201B1C"/>
                </a:solidFill>
                <a:effectLst/>
                <a:latin typeface="Times New Roman" panose="02020603050405020304" pitchFamily="18" charset="0"/>
                <a:ea typeface="Times New Roman" panose="02020603050405020304" pitchFamily="18" charset="0"/>
              </a:rPr>
              <a:t>Khái</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niệm</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về</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ứng</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xử</a:t>
            </a:r>
            <a:r>
              <a:rPr lang="en-US" sz="2800" b="1" dirty="0">
                <a:solidFill>
                  <a:srgbClr val="201B1C"/>
                </a:solidFill>
                <a:effectLst/>
                <a:latin typeface="Times New Roman" panose="02020603050405020304" pitchFamily="18"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1788063-02C0-FDF5-7B48-DAB3E7A49B92}"/>
              </a:ext>
            </a:extLst>
          </p:cNvPr>
          <p:cNvSpPr>
            <a:spLocks noGrp="1"/>
          </p:cNvSpPr>
          <p:nvPr>
            <p:ph idx="1"/>
          </p:nvPr>
        </p:nvSpPr>
        <p:spPr>
          <a:xfrm>
            <a:off x="2142700" y="1314734"/>
            <a:ext cx="9358200" cy="5181599"/>
          </a:xfrm>
        </p:spPr>
        <p:txBody>
          <a:bodyPr>
            <a:normAutofit/>
          </a:bodyPr>
          <a:lstStyle/>
          <a:p>
            <a:pPr algn="just"/>
            <a:r>
              <a:rPr lang="en-US" sz="2400" b="1" dirty="0" err="1">
                <a:solidFill>
                  <a:srgbClr val="201B1C"/>
                </a:solidFill>
                <a:effectLst/>
                <a:latin typeface="Times New Roman" panose="02020603050405020304" pitchFamily="18" charset="0"/>
                <a:ea typeface="Times New Roman" panose="02020603050405020304" pitchFamily="18" charset="0"/>
              </a:rPr>
              <a:t>Ứng</a:t>
            </a:r>
            <a:r>
              <a:rPr lang="en-US" sz="2400" b="1" dirty="0">
                <a:solidFill>
                  <a:srgbClr val="201B1C"/>
                </a:solidFill>
                <a:effectLst/>
                <a:latin typeface="Times New Roman" panose="02020603050405020304" pitchFamily="18" charset="0"/>
                <a:ea typeface="Times New Roman" panose="02020603050405020304" pitchFamily="18" charset="0"/>
              </a:rPr>
              <a:t> </a:t>
            </a:r>
            <a:r>
              <a:rPr lang="en-US" sz="2400" b="1" dirty="0" err="1">
                <a:solidFill>
                  <a:srgbClr val="201B1C"/>
                </a:solidFill>
                <a:effectLst/>
                <a:latin typeface="Times New Roman" panose="02020603050405020304" pitchFamily="18" charset="0"/>
                <a:ea typeface="Times New Roman" panose="02020603050405020304" pitchFamily="18" charset="0"/>
              </a:rPr>
              <a:t>xử</a:t>
            </a:r>
            <a:r>
              <a:rPr lang="en-US" sz="2400" b="1"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là</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những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phản</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ứng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hành</a:t>
            </a:r>
            <a:r>
              <a:rPr lang="en-US" sz="2400" dirty="0">
                <a:solidFill>
                  <a:srgbClr val="201B1C"/>
                </a:solidFill>
                <a:effectLst/>
                <a:latin typeface="Times New Roman" panose="02020603050405020304" pitchFamily="18" charset="0"/>
                <a:ea typeface="Times New Roman" panose="02020603050405020304" pitchFamily="18" charset="0"/>
              </a:rPr>
              <a:t> vi </a:t>
            </a:r>
            <a:r>
              <a:rPr lang="en-US" sz="2400" dirty="0" err="1">
                <a:solidFill>
                  <a:srgbClr val="201B1C"/>
                </a:solidFill>
                <a:effectLst/>
                <a:latin typeface="Times New Roman" panose="02020603050405020304" pitchFamily="18" charset="0"/>
                <a:ea typeface="Times New Roman" panose="02020603050405020304" pitchFamily="18" charset="0"/>
              </a:rPr>
              <a:t>của</a:t>
            </a:r>
            <a:r>
              <a:rPr lang="en-US" sz="2400" dirty="0">
                <a:solidFill>
                  <a:srgbClr val="201B1C"/>
                </a:solidFill>
                <a:effectLst/>
                <a:latin typeface="Times New Roman" panose="02020603050405020304" pitchFamily="18" charset="0"/>
                <a:ea typeface="Times New Roman" panose="02020603050405020304" pitchFamily="18" charset="0"/>
              </a:rPr>
              <a:t> con </a:t>
            </a:r>
            <a:r>
              <a:rPr lang="en-US" sz="2400" dirty="0" err="1">
                <a:solidFill>
                  <a:srgbClr val="201B1C"/>
                </a:solidFill>
                <a:effectLst/>
                <a:latin typeface="Times New Roman" panose="02020603050405020304" pitchFamily="18" charset="0"/>
                <a:ea typeface="Times New Roman" panose="02020603050405020304" pitchFamily="18" charset="0"/>
              </a:rPr>
              <a:t>người</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nảy</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sinh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trong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quá</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trình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giao</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tiếp</a:t>
            </a:r>
            <a:r>
              <a:rPr lang="en-US" sz="2400" dirty="0">
                <a:solidFill>
                  <a:srgbClr val="201B1C"/>
                </a:solidFill>
                <a:effectLst/>
                <a:latin typeface="Times New Roman" panose="02020603050405020304" pitchFamily="18" charset="0"/>
                <a:ea typeface="Times New Roman" panose="02020603050405020304" pitchFamily="18" charset="0"/>
              </a:rPr>
              <a:t>, do </a:t>
            </a:r>
            <a:r>
              <a:rPr lang="en-US" sz="2400" dirty="0" err="1">
                <a:solidFill>
                  <a:srgbClr val="201B1C"/>
                </a:solidFill>
                <a:effectLst/>
                <a:latin typeface="Times New Roman" panose="02020603050405020304" pitchFamily="18" charset="0"/>
                <a:ea typeface="Times New Roman" panose="02020603050405020304" pitchFamily="18" charset="0"/>
              </a:rPr>
              <a:t>những</a:t>
            </a:r>
            <a:r>
              <a:rPr lang="en-US" sz="2400" dirty="0">
                <a:solidFill>
                  <a:srgbClr val="201B1C"/>
                </a:solidFill>
                <a:effectLst/>
                <a:latin typeface="Times New Roman" panose="02020603050405020304" pitchFamily="18" charset="0"/>
                <a:ea typeface="Times New Roman" panose="02020603050405020304" pitchFamily="18" charset="0"/>
              </a:rPr>
              <a:t> rung </a:t>
            </a:r>
            <a:r>
              <a:rPr lang="en-US" sz="2400" dirty="0" err="1">
                <a:solidFill>
                  <a:srgbClr val="201B1C"/>
                </a:solidFill>
                <a:effectLst/>
                <a:latin typeface="Times New Roman" panose="02020603050405020304" pitchFamily="18" charset="0"/>
                <a:ea typeface="Times New Roman" panose="02020603050405020304" pitchFamily="18" charset="0"/>
              </a:rPr>
              <a:t>cảm</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cá</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nhân</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kích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thích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nhằm</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lĩnh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hội</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truyền</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đạt</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những</a:t>
            </a:r>
            <a:r>
              <a:rPr lang="en-US" sz="2400" dirty="0">
                <a:solidFill>
                  <a:srgbClr val="201B1C"/>
                </a:solidFill>
                <a:effectLst/>
                <a:latin typeface="Times New Roman" panose="02020603050405020304" pitchFamily="18" charset="0"/>
                <a:ea typeface="Times New Roman" panose="02020603050405020304" pitchFamily="18" charset="0"/>
              </a:rPr>
              <a:t> tri </a:t>
            </a:r>
            <a:r>
              <a:rPr lang="en-US" sz="2400" dirty="0" err="1">
                <a:solidFill>
                  <a:srgbClr val="201B1C"/>
                </a:solidFill>
                <a:effectLst/>
                <a:latin typeface="Times New Roman" panose="02020603050405020304" pitchFamily="18" charset="0"/>
                <a:ea typeface="Times New Roman" panose="02020603050405020304" pitchFamily="18" charset="0"/>
              </a:rPr>
              <a:t>thức</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vốn</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sống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kinh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nghiệm</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của</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cá</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nhân</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xã</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hội</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trong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những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tình</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huống</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nhất</a:t>
            </a:r>
            <a:r>
              <a:rPr lang="en-US" sz="2400" dirty="0">
                <a:solidFill>
                  <a:srgbClr val="201B1C"/>
                </a:solidFill>
                <a:effectLst/>
                <a:latin typeface="Times New Roman" panose="02020603050405020304" pitchFamily="18" charset="0"/>
                <a:ea typeface="Times New Roman" panose="02020603050405020304" pitchFamily="18" charset="0"/>
              </a:rPr>
              <a:t> </a:t>
            </a:r>
            <a:r>
              <a:rPr lang="en-US" sz="2400" dirty="0" err="1">
                <a:solidFill>
                  <a:srgbClr val="201B1C"/>
                </a:solidFill>
                <a:effectLst/>
                <a:latin typeface="Times New Roman" panose="02020603050405020304" pitchFamily="18" charset="0"/>
                <a:ea typeface="Times New Roman" panose="02020603050405020304" pitchFamily="18" charset="0"/>
              </a:rPr>
              <a:t>định</a:t>
            </a:r>
            <a:r>
              <a:rPr lang="en-US" sz="1800" dirty="0">
                <a:solidFill>
                  <a:srgbClr val="201B1C"/>
                </a:solidFill>
                <a:effectLst/>
                <a:latin typeface="Times New Roman" panose="02020603050405020304" pitchFamily="18" charset="0"/>
                <a:ea typeface="Times New Roman" panose="02020603050405020304" pitchFamily="18" charset="0"/>
              </a:rPr>
              <a:t>.</a:t>
            </a:r>
          </a:p>
          <a:p>
            <a:pPr algn="just"/>
            <a:r>
              <a:rPr lang="en-US" sz="2400" b="1" dirty="0" err="1">
                <a:solidFill>
                  <a:srgbClr val="201B1C"/>
                </a:solidFill>
                <a:effectLst/>
                <a:latin typeface="Times New Roman" panose="02020603050405020304" pitchFamily="18" charset="0"/>
                <a:ea typeface="Calibri" panose="020F0502020204030204" pitchFamily="34" charset="0"/>
              </a:rPr>
              <a:t>Kỹ</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b="1" dirty="0" err="1">
                <a:solidFill>
                  <a:srgbClr val="201B1C"/>
                </a:solidFill>
                <a:effectLst/>
                <a:latin typeface="Times New Roman" panose="02020603050405020304" pitchFamily="18" charset="0"/>
                <a:ea typeface="Calibri" panose="020F0502020204030204" pitchFamily="34" charset="0"/>
              </a:rPr>
              <a:t>năng</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b="1" dirty="0" err="1">
                <a:solidFill>
                  <a:srgbClr val="201B1C"/>
                </a:solidFill>
                <a:effectLst/>
                <a:latin typeface="Times New Roman" panose="02020603050405020304" pitchFamily="18" charset="0"/>
                <a:ea typeface="Calibri" panose="020F0502020204030204" pitchFamily="34" charset="0"/>
              </a:rPr>
              <a:t>ứng</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b="1" dirty="0" err="1">
                <a:solidFill>
                  <a:srgbClr val="201B1C"/>
                </a:solidFill>
                <a:effectLst/>
                <a:latin typeface="Times New Roman" panose="02020603050405020304" pitchFamily="18" charset="0"/>
                <a:ea typeface="Calibri" panose="020F0502020204030204" pitchFamily="34" charset="0"/>
              </a:rPr>
              <a:t>xử</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b="1" dirty="0" err="1">
                <a:solidFill>
                  <a:srgbClr val="201B1C"/>
                </a:solidFill>
                <a:effectLst/>
                <a:latin typeface="Times New Roman" panose="02020603050405020304" pitchFamily="18" charset="0"/>
                <a:ea typeface="Calibri" panose="020F0502020204030204" pitchFamily="34" charset="0"/>
              </a:rPr>
              <a:t>sư</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b="1" dirty="0" err="1">
                <a:solidFill>
                  <a:srgbClr val="201B1C"/>
                </a:solidFill>
                <a:effectLst/>
                <a:latin typeface="Times New Roman" panose="02020603050405020304" pitchFamily="18" charset="0"/>
                <a:ea typeface="Calibri" panose="020F0502020204030204" pitchFamily="34" charset="0"/>
              </a:rPr>
              <a:t>phạm</a:t>
            </a:r>
            <a:r>
              <a:rPr lang="en-US" sz="2400" b="1"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yêu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quan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trọng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đối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với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mỗi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viên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đặc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biệt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viên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mầm</a:t>
            </a:r>
            <a:r>
              <a:rPr lang="en-US" sz="2400" dirty="0">
                <a:solidFill>
                  <a:srgbClr val="201B1C"/>
                </a:solidFill>
                <a:effectLst/>
                <a:latin typeface="Times New Roman" panose="02020603050405020304" pitchFamily="18" charset="0"/>
                <a:ea typeface="Calibri" panose="020F0502020204030204" pitchFamily="34" charset="0"/>
              </a:rPr>
              <a:t> non. </a:t>
            </a:r>
            <a:r>
              <a:rPr lang="en-US" sz="2400" dirty="0" err="1">
                <a:solidFill>
                  <a:srgbClr val="201B1C"/>
                </a:solidFill>
                <a:effectLst/>
                <a:latin typeface="Times New Roman" panose="02020603050405020304" pitchFamily="18" charset="0"/>
                <a:ea typeface="Calibri" panose="020F0502020204030204" pitchFamily="34" charset="0"/>
              </a:rPr>
              <a:t>Sự</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ứng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xử</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khéo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léo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viên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ảnh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hưởng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trực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tiếp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đến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việc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hình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thành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phát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triển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nhân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cách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ở </a:t>
            </a:r>
            <a:r>
              <a:rPr lang="en-US" sz="2400" dirty="0" err="1">
                <a:solidFill>
                  <a:srgbClr val="201B1C"/>
                </a:solidFill>
                <a:effectLst/>
                <a:latin typeface="Times New Roman" panose="02020603050405020304" pitchFamily="18" charset="0"/>
                <a:ea typeface="Calibri" panose="020F0502020204030204" pitchFamily="34" charset="0"/>
              </a:rPr>
              <a:t>bậc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học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mầm</a:t>
            </a:r>
            <a:r>
              <a:rPr lang="en-US" sz="2400" dirty="0">
                <a:solidFill>
                  <a:srgbClr val="201B1C"/>
                </a:solidFill>
                <a:effectLst/>
                <a:latin typeface="Times New Roman" panose="02020603050405020304" pitchFamily="18" charset="0"/>
                <a:ea typeface="Calibri" panose="020F0502020204030204" pitchFamily="34" charset="0"/>
              </a:rPr>
              <a:t> non,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chủ</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yếu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hành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xử</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theo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gì</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bản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thân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muốn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chưa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hình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thành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suy</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nghĩ</a:t>
            </a:r>
            <a:r>
              <a:rPr lang="en-US" sz="2400" dirty="0">
                <a:solidFill>
                  <a:srgbClr val="201B1C"/>
                </a:solidFill>
                <a:effectLst/>
                <a:latin typeface="Times New Roman" panose="02020603050405020304" pitchFamily="18" charset="0"/>
                <a:ea typeface="Calibri" panose="020F0502020204030204" pitchFamily="34" charset="0"/>
              </a:rPr>
              <a:t> logic. </a:t>
            </a:r>
            <a:r>
              <a:rPr lang="en-US" sz="2400" dirty="0" err="1">
                <a:solidFill>
                  <a:srgbClr val="201B1C"/>
                </a:solidFill>
                <a:effectLst/>
                <a:latin typeface="Times New Roman" panose="02020603050405020304" pitchFamily="18" charset="0"/>
                <a:ea typeface="Calibri" panose="020F0502020204030204" pitchFamily="34" charset="0"/>
              </a:rPr>
              <a:t>Cô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phải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người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hiểu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tính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cách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tâm</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ở </a:t>
            </a:r>
            <a:r>
              <a:rPr lang="en-US" sz="2400" dirty="0" err="1">
                <a:solidFill>
                  <a:srgbClr val="201B1C"/>
                </a:solidFill>
                <a:effectLst/>
                <a:latin typeface="Times New Roman" panose="02020603050405020304" pitchFamily="18" charset="0"/>
                <a:ea typeface="Calibri" panose="020F0502020204030204" pitchFamily="34" charset="0"/>
              </a:rPr>
              <a:t>lớp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thật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sự</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yêu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thương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Từ</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mới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giúp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biết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kiềm</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chế</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cảm</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xúc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hướng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đến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suy</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nghĩ</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đúng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đắn</a:t>
            </a:r>
            <a:r>
              <a:rPr lang="en-US" sz="2400" dirty="0">
                <a:solidFill>
                  <a:srgbClr val="201B1C"/>
                </a:solidFill>
                <a:effectLst/>
                <a:latin typeface="Times New Roman" panose="02020603050405020304" pitchFamily="18" charset="0"/>
                <a:ea typeface="Calibri" panose="020F0502020204030204" pitchFamily="34" charset="0"/>
              </a:rPr>
              <a:t>. Do </a:t>
            </a:r>
            <a:r>
              <a:rPr lang="en-US" sz="2400" dirty="0" err="1">
                <a:solidFill>
                  <a:srgbClr val="201B1C"/>
                </a:solidFill>
                <a:effectLst/>
                <a:latin typeface="Times New Roman" panose="02020603050405020304" pitchFamily="18" charset="0"/>
                <a:ea typeface="Calibri" panose="020F0502020204030204" pitchFamily="34" charset="0"/>
              </a:rPr>
              <a:t>đó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ngoài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kiến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thức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chuyên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môn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viên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mầm</a:t>
            </a:r>
            <a:r>
              <a:rPr lang="en-US" sz="2400" dirty="0">
                <a:solidFill>
                  <a:srgbClr val="201B1C"/>
                </a:solidFill>
                <a:effectLst/>
                <a:latin typeface="Times New Roman" panose="02020603050405020304" pitchFamily="18" charset="0"/>
                <a:ea typeface="Calibri" panose="020F0502020204030204" pitchFamily="34" charset="0"/>
              </a:rPr>
              <a:t> non </a:t>
            </a:r>
            <a:r>
              <a:rPr lang="en-US" sz="2400" dirty="0" err="1">
                <a:solidFill>
                  <a:srgbClr val="201B1C"/>
                </a:solidFill>
                <a:effectLst/>
                <a:latin typeface="Times New Roman" panose="02020603050405020304" pitchFamily="18" charset="0"/>
                <a:ea typeface="Calibri" panose="020F0502020204030204" pitchFamily="34" charset="0"/>
              </a:rPr>
              <a:t>cần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trau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dồi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mình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kĩ</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năng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ứng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xử</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sư</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phạm</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thiết</a:t>
            </a:r>
            <a:r>
              <a:rPr lang="en-US" sz="2400" dirty="0">
                <a:solidFill>
                  <a:srgbClr val="201B1C"/>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6154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E533-1ED1-F7EF-E0B2-8FBEF1FA21D8}"/>
              </a:ext>
            </a:extLst>
          </p:cNvPr>
          <p:cNvSpPr>
            <a:spLocks noGrp="1"/>
          </p:cNvSpPr>
          <p:nvPr>
            <p:ph type="title"/>
          </p:nvPr>
        </p:nvSpPr>
        <p:spPr>
          <a:xfrm>
            <a:off x="1654573" y="365243"/>
            <a:ext cx="10276872" cy="1091930"/>
          </a:xfrm>
        </p:spPr>
        <p:txBody>
          <a:bodyPr>
            <a:noAutofit/>
          </a:bodyPr>
          <a:lstStyle/>
          <a:p>
            <a:r>
              <a:rPr lang="en-US" sz="2800" b="1" dirty="0">
                <a:solidFill>
                  <a:srgbClr val="201B1C"/>
                </a:solidFill>
                <a:effectLst/>
                <a:latin typeface="Times New Roman" panose="02020603050405020304" pitchFamily="18" charset="0"/>
                <a:ea typeface="Times New Roman" panose="02020603050405020304" pitchFamily="18" charset="0"/>
              </a:rPr>
              <a:t>2. </a:t>
            </a:r>
            <a:r>
              <a:rPr lang="en-US" sz="2800" b="1" dirty="0" err="1">
                <a:solidFill>
                  <a:srgbClr val="201B1C"/>
                </a:solidFill>
                <a:effectLst/>
                <a:latin typeface="Times New Roman" panose="02020603050405020304" pitchFamily="18" charset="0"/>
                <a:ea typeface="Times New Roman" panose="02020603050405020304" pitchFamily="18" charset="0"/>
              </a:rPr>
              <a:t>Các</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nguyên</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tắc</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ứng</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xử</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sư</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phạm</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của</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giáo</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viên</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mầm</a:t>
            </a:r>
            <a:r>
              <a:rPr lang="en-US" sz="2800" b="1" dirty="0">
                <a:solidFill>
                  <a:srgbClr val="201B1C"/>
                </a:solidFill>
                <a:effectLst/>
                <a:latin typeface="Times New Roman" panose="02020603050405020304" pitchFamily="18" charset="0"/>
                <a:ea typeface="Times New Roman" panose="02020603050405020304" pitchFamily="18" charset="0"/>
              </a:rPr>
              <a:t> non </a:t>
            </a:r>
            <a:r>
              <a:rPr lang="en-US" sz="2800" b="1" dirty="0" err="1">
                <a:solidFill>
                  <a:srgbClr val="201B1C"/>
                </a:solidFill>
                <a:effectLst/>
                <a:latin typeface="Times New Roman" panose="02020603050405020304" pitchFamily="18" charset="0"/>
                <a:ea typeface="Times New Roman" panose="02020603050405020304" pitchFamily="18" charset="0"/>
              </a:rPr>
              <a:t>với</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trẻ</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mầm</a:t>
            </a:r>
            <a:r>
              <a:rPr lang="en-US" sz="2800" b="1" dirty="0">
                <a:solidFill>
                  <a:srgbClr val="201B1C"/>
                </a:solidFill>
                <a:effectLst/>
                <a:latin typeface="Times New Roman" panose="02020603050405020304" pitchFamily="18" charset="0"/>
                <a:ea typeface="Times New Roman" panose="02020603050405020304" pitchFamily="18" charset="0"/>
              </a:rPr>
              <a:t> non </a:t>
            </a:r>
            <a:r>
              <a:rPr lang="en-US" sz="2800" b="1" dirty="0" err="1">
                <a:solidFill>
                  <a:srgbClr val="201B1C"/>
                </a:solidFill>
                <a:effectLst/>
                <a:latin typeface="Times New Roman" panose="02020603050405020304" pitchFamily="18" charset="0"/>
                <a:ea typeface="Times New Roman" panose="02020603050405020304" pitchFamily="18" charset="0"/>
              </a:rPr>
              <a:t>gồm</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có</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các</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nguyên</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tắc</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như</a:t>
            </a:r>
            <a:r>
              <a:rPr lang="en-US" sz="2800" b="1" dirty="0">
                <a:solidFill>
                  <a:srgbClr val="201B1C"/>
                </a:solidFill>
                <a:effectLst/>
                <a:latin typeface="Times New Roman" panose="02020603050405020304" pitchFamily="18" charset="0"/>
                <a:ea typeface="Times New Roman" panose="02020603050405020304" pitchFamily="18" charset="0"/>
              </a:rPr>
              <a:t> </a:t>
            </a:r>
            <a:r>
              <a:rPr lang="en-US" sz="2800" b="1" dirty="0" err="1">
                <a:solidFill>
                  <a:srgbClr val="201B1C"/>
                </a:solidFill>
                <a:effectLst/>
                <a:latin typeface="Times New Roman" panose="02020603050405020304" pitchFamily="18" charset="0"/>
                <a:ea typeface="Times New Roman" panose="02020603050405020304" pitchFamily="18" charset="0"/>
              </a:rPr>
              <a:t>sau</a:t>
            </a:r>
            <a:r>
              <a:rPr lang="en-US" sz="2800" b="1" dirty="0">
                <a:solidFill>
                  <a:srgbClr val="201B1C"/>
                </a:solidFill>
                <a:effectLst/>
                <a:latin typeface="Times New Roman" panose="02020603050405020304" pitchFamily="18" charset="0"/>
                <a:ea typeface="Times New Roman" panose="02020603050405020304" pitchFamily="18" charset="0"/>
              </a:rPr>
              <a:t> :</a:t>
            </a:r>
            <a:br>
              <a:rPr lang="en-US" sz="2800" dirty="0">
                <a:effectLst/>
                <a:highlight>
                  <a:srgbClr val="FFFFFF"/>
                </a:highligh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5171F39-C632-0FE9-EAC2-25C3779903AC}"/>
              </a:ext>
            </a:extLst>
          </p:cNvPr>
          <p:cNvSpPr>
            <a:spLocks noGrp="1"/>
          </p:cNvSpPr>
          <p:nvPr>
            <p:ph idx="1"/>
          </p:nvPr>
        </p:nvSpPr>
        <p:spPr>
          <a:xfrm>
            <a:off x="1063471" y="1457173"/>
            <a:ext cx="10867974" cy="5400827"/>
          </a:xfrm>
        </p:spPr>
        <p:txBody>
          <a:bodyPr>
            <a:noAutofit/>
          </a:bodyPr>
          <a:lstStyle/>
          <a:p>
            <a:pPr algn="just">
              <a:lnSpc>
                <a:spcPct val="120000"/>
              </a:lnSpc>
            </a:pP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Nguyên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tắc</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yêu</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thương</a:t>
            </a:r>
            <a:r>
              <a:rPr lang="en-US" sz="2300" dirty="0">
                <a:solidFill>
                  <a:srgbClr val="201B1C"/>
                </a:solidFill>
                <a:effectLst/>
                <a:latin typeface="Times New Roman" panose="02020603050405020304" pitchFamily="18" charset="0"/>
                <a:ea typeface="Times New Roman" panose="02020603050405020304" pitchFamily="18" charset="0"/>
              </a:rPr>
              <a:t> con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chính</a:t>
            </a:r>
            <a:r>
              <a:rPr lang="en-US" sz="2300" dirty="0">
                <a:solidFill>
                  <a:srgbClr val="201B1C"/>
                </a:solidFill>
                <a:effectLst/>
                <a:latin typeface="Times New Roman" panose="02020603050405020304" pitchFamily="18" charset="0"/>
                <a:ea typeface="Times New Roman" panose="02020603050405020304" pitchFamily="18" charset="0"/>
              </a:rPr>
              <a:t> con </a:t>
            </a:r>
            <a:r>
              <a:rPr lang="en-US" sz="2300" dirty="0" err="1">
                <a:solidFill>
                  <a:srgbClr val="201B1C"/>
                </a:solidFill>
                <a:effectLst/>
                <a:latin typeface="Times New Roman" panose="02020603050405020304" pitchFamily="18" charset="0"/>
                <a:ea typeface="Times New Roman" panose="02020603050405020304" pitchFamily="18" charset="0"/>
              </a:rPr>
              <a:t>em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mình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Giáo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viên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mầm</a:t>
            </a:r>
            <a:r>
              <a:rPr lang="en-US" sz="2300" dirty="0">
                <a:solidFill>
                  <a:srgbClr val="201B1C"/>
                </a:solidFill>
                <a:effectLst/>
                <a:latin typeface="Times New Roman" panose="02020603050405020304" pitchFamily="18" charset="0"/>
                <a:ea typeface="Times New Roman" panose="02020603050405020304" pitchFamily="18" charset="0"/>
              </a:rPr>
              <a:t> non </a:t>
            </a:r>
            <a:r>
              <a:rPr lang="en-US" sz="2300" dirty="0" err="1">
                <a:solidFill>
                  <a:srgbClr val="201B1C"/>
                </a:solidFill>
                <a:effectLst/>
                <a:latin typeface="Times New Roman" panose="02020603050405020304" pitchFamily="18" charset="0"/>
                <a:ea typeface="Times New Roman" panose="02020603050405020304" pitchFamily="18" charset="0"/>
              </a:rPr>
              <a:t>không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sinh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ra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giáo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viên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mầm</a:t>
            </a:r>
            <a:r>
              <a:rPr lang="en-US" sz="2300" dirty="0">
                <a:solidFill>
                  <a:srgbClr val="201B1C"/>
                </a:solidFill>
                <a:effectLst/>
                <a:latin typeface="Times New Roman" panose="02020603050405020304" pitchFamily="18" charset="0"/>
                <a:ea typeface="Times New Roman" panose="02020603050405020304" pitchFamily="18" charset="0"/>
              </a:rPr>
              <a:t> non </a:t>
            </a:r>
            <a:r>
              <a:rPr lang="en-US" sz="2300" dirty="0" err="1">
                <a:solidFill>
                  <a:srgbClr val="201B1C"/>
                </a:solidFill>
                <a:effectLst/>
                <a:latin typeface="Times New Roman" panose="02020603050405020304" pitchFamily="18" charset="0"/>
                <a:ea typeface="Times New Roman" panose="02020603050405020304" pitchFamily="18" charset="0"/>
              </a:rPr>
              <a:t>phải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ứng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xử</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người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Giáo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viên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mầm</a:t>
            </a:r>
            <a:r>
              <a:rPr lang="en-US" sz="2300" dirty="0">
                <a:solidFill>
                  <a:srgbClr val="201B1C"/>
                </a:solidFill>
                <a:effectLst/>
                <a:latin typeface="Times New Roman" panose="02020603050405020304" pitchFamily="18" charset="0"/>
                <a:ea typeface="Times New Roman" panose="02020603050405020304" pitchFamily="18" charset="0"/>
              </a:rPr>
              <a:t> non </a:t>
            </a:r>
            <a:r>
              <a:rPr lang="en-US" sz="2300" dirty="0" err="1">
                <a:solidFill>
                  <a:srgbClr val="201B1C"/>
                </a:solidFill>
                <a:effectLst/>
                <a:latin typeface="Times New Roman" panose="02020603050405020304" pitchFamily="18" charset="0"/>
                <a:ea typeface="Times New Roman" panose="02020603050405020304" pitchFamily="18" charset="0"/>
              </a:rPr>
              <a:t>luôn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thường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trực</a:t>
            </a:r>
            <a:r>
              <a:rPr lang="en-US" sz="2300" dirty="0">
                <a:solidFill>
                  <a:srgbClr val="201B1C"/>
                </a:solidFill>
                <a:effectLst/>
                <a:latin typeface="Times New Roman" panose="02020603050405020304" pitchFamily="18" charset="0"/>
                <a:ea typeface="Times New Roman" panose="02020603050405020304" pitchFamily="18" charset="0"/>
              </a:rPr>
              <a:t> ý </a:t>
            </a:r>
            <a:r>
              <a:rPr lang="en-US" sz="2300" dirty="0" err="1">
                <a:solidFill>
                  <a:srgbClr val="201B1C"/>
                </a:solidFill>
                <a:effectLst/>
                <a:latin typeface="Times New Roman" panose="02020603050405020304" pitchFamily="18" charset="0"/>
                <a:ea typeface="Times New Roman" panose="02020603050405020304" pitchFamily="18" charset="0"/>
              </a:rPr>
              <a:t>nghĩ</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thái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độ</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thành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tâm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người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hiền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đích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thực</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đối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từ</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ánh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mắt</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nụ</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cười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hành</a:t>
            </a:r>
            <a:r>
              <a:rPr lang="en-US" sz="2300" dirty="0">
                <a:solidFill>
                  <a:srgbClr val="201B1C"/>
                </a:solidFill>
                <a:effectLst/>
                <a:latin typeface="Times New Roman" panose="02020603050405020304" pitchFamily="18" charset="0"/>
                <a:ea typeface="Times New Roman" panose="02020603050405020304" pitchFamily="18" charset="0"/>
              </a:rPr>
              <a:t> vi </a:t>
            </a:r>
            <a:r>
              <a:rPr lang="en-US" sz="2300" dirty="0" err="1">
                <a:solidFill>
                  <a:srgbClr val="201B1C"/>
                </a:solidFill>
                <a:effectLst/>
                <a:latin typeface="Times New Roman" panose="02020603050405020304" pitchFamily="18" charset="0"/>
                <a:ea typeface="Times New Roman" panose="02020603050405020304" pitchFamily="18" charset="0"/>
              </a:rPr>
              <a:t>ứng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xử</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rất</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đồng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cảm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phù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hợp</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khuôn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mẫu</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ứng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xử</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người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đối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các</a:t>
            </a:r>
            <a:r>
              <a:rPr lang="en-US" sz="2300" dirty="0">
                <a:solidFill>
                  <a:srgbClr val="201B1C"/>
                </a:solidFill>
                <a:effectLst/>
                <a:latin typeface="Times New Roman" panose="02020603050405020304" pitchFamily="18" charset="0"/>
                <a:ea typeface="Times New Roman" panose="02020603050405020304" pitchFamily="18" charset="0"/>
              </a:rPr>
              <a:t> con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chính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mình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Bản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thân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xem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đứa</a:t>
            </a:r>
            <a:r>
              <a:rPr lang="en-US" sz="2300" dirty="0">
                <a:solidFill>
                  <a:srgbClr val="201B1C"/>
                </a:solidFill>
                <a:effectLst/>
                <a:latin typeface="Times New Roman" panose="02020603050405020304" pitchFamily="18" charset="0"/>
                <a:ea typeface="Times New Roman" panose="02020603050405020304" pitchFamily="18" charset="0"/>
              </a:rPr>
              <a:t> con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mình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dù</a:t>
            </a:r>
            <a:r>
              <a:rPr lang="en-US" sz="2300" dirty="0">
                <a:solidFill>
                  <a:srgbClr val="201B1C"/>
                </a:solidFill>
                <a:effectLst/>
                <a:latin typeface="Times New Roman" panose="02020603050405020304" pitchFamily="18" charset="0"/>
                <a:ea typeface="Times New Roman" panose="02020603050405020304" pitchFamily="18" charset="0"/>
              </a:rPr>
              <a:t> ở </a:t>
            </a:r>
            <a:r>
              <a:rPr lang="en-US" sz="2300" dirty="0" err="1">
                <a:solidFill>
                  <a:srgbClr val="201B1C"/>
                </a:solidFill>
                <a:effectLst/>
                <a:latin typeface="Times New Roman" panose="02020603050405020304" pitchFamily="18" charset="0"/>
                <a:ea typeface="Times New Roman" panose="02020603050405020304" pitchFamily="18" charset="0"/>
              </a:rPr>
              <a:t>nhà</a:t>
            </a:r>
            <a:r>
              <a:rPr lang="en-US" sz="2300" dirty="0">
                <a:solidFill>
                  <a:srgbClr val="201B1C"/>
                </a:solidFill>
                <a:effectLst/>
                <a:latin typeface="Times New Roman" panose="02020603050405020304" pitchFamily="18" charset="0"/>
                <a:ea typeface="Times New Roman" panose="02020603050405020304" pitchFamily="18" charset="0"/>
              </a:rPr>
              <a:t> hay ở </a:t>
            </a:r>
            <a:r>
              <a:rPr lang="en-US" sz="2300" dirty="0" err="1">
                <a:solidFill>
                  <a:srgbClr val="201B1C"/>
                </a:solidFill>
                <a:effectLst/>
                <a:latin typeface="Times New Roman" panose="02020603050405020304" pitchFamily="18" charset="0"/>
                <a:ea typeface="Times New Roman" panose="02020603050405020304" pitchFamily="18" charset="0"/>
              </a:rPr>
              <a:t>trường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thích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được</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chiều</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chuộng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khuyên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nhủ</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nhàng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nói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nhỏ</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và</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ân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cần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Vì</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vậy</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giáo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viên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phải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quan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sát</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và</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tìm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hiểu</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tâm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lý</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chung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để</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có</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cách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giao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tiếp</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phù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hợp</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Hiểu</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được</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tâm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lý</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và</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có</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kỹ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năng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giao</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tiếp</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với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thì</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trong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những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giờ</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ăn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giờ</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học</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giờ</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đón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trả</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tôi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luôn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nhàng</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và</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gần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gũi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để</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trẻ</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xem</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cô</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như</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người</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mẹ</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của</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mình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mà</a:t>
            </a:r>
            <a:r>
              <a:rPr lang="en-US" sz="2300" dirty="0">
                <a:solidFill>
                  <a:srgbClr val="201B1C"/>
                </a:solidFill>
                <a:effectLst/>
                <a:latin typeface="Times New Roman" panose="02020603050405020304" pitchFamily="18" charset="0"/>
                <a:ea typeface="Times New Roman" panose="02020603050405020304" pitchFamily="18" charset="0"/>
              </a:rPr>
              <a:t> ham </a:t>
            </a:r>
            <a:r>
              <a:rPr lang="en-US" sz="2300" dirty="0" err="1">
                <a:solidFill>
                  <a:srgbClr val="201B1C"/>
                </a:solidFill>
                <a:effectLst/>
                <a:latin typeface="Times New Roman" panose="02020603050405020304" pitchFamily="18" charset="0"/>
                <a:ea typeface="Times New Roman" panose="02020603050405020304" pitchFamily="18" charset="0"/>
              </a:rPr>
              <a:t>thích</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đến</a:t>
            </a:r>
            <a:r>
              <a:rPr lang="en-US" sz="2300" dirty="0">
                <a:solidFill>
                  <a:srgbClr val="201B1C"/>
                </a:solidFill>
                <a:effectLst/>
                <a:latin typeface="Times New Roman" panose="02020603050405020304" pitchFamily="18" charset="0"/>
                <a:ea typeface="Times New Roman" panose="02020603050405020304" pitchFamily="18" charset="0"/>
              </a:rPr>
              <a:t> </a:t>
            </a:r>
            <a:r>
              <a:rPr lang="en-US" sz="2300" dirty="0" err="1">
                <a:solidFill>
                  <a:srgbClr val="201B1C"/>
                </a:solidFill>
                <a:effectLst/>
                <a:latin typeface="Times New Roman" panose="02020603050405020304" pitchFamily="18" charset="0"/>
                <a:ea typeface="Times New Roman" panose="02020603050405020304" pitchFamily="18" charset="0"/>
              </a:rPr>
              <a:t>trường</a:t>
            </a:r>
            <a:r>
              <a:rPr lang="en-US" sz="2300" dirty="0">
                <a:solidFill>
                  <a:srgbClr val="201B1C"/>
                </a:solidFill>
                <a:effectLst/>
                <a:latin typeface="Times New Roman" panose="02020603050405020304" pitchFamily="18" charset="0"/>
                <a:ea typeface="Times New Roman" panose="02020603050405020304" pitchFamily="18" charset="0"/>
              </a:rPr>
              <a:t>.</a:t>
            </a:r>
            <a:endParaRPr lang="en-US" sz="2300" dirty="0">
              <a:latin typeface="Times New Roman" panose="02020603050405020304" pitchFamily="18" charset="0"/>
              <a:ea typeface="Times New Roman" panose="02020603050405020304" pitchFamily="18" charset="0"/>
            </a:endParaRPr>
          </a:p>
          <a:p>
            <a:pPr algn="just">
              <a:lnSpc>
                <a:spcPct val="120000"/>
              </a:lnSpc>
            </a:pPr>
            <a:r>
              <a:rPr lang="en-US" sz="2300" dirty="0" err="1">
                <a:solidFill>
                  <a:srgbClr val="201B1C"/>
                </a:solidFill>
                <a:effectLst/>
                <a:latin typeface="Times New Roman" panose="02020603050405020304" pitchFamily="18" charset="0"/>
                <a:ea typeface="Calibri" panose="020F0502020204030204" pitchFamily="34" charset="0"/>
              </a:rPr>
              <a:t>Ví</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dụ</a:t>
            </a:r>
            <a:r>
              <a:rPr lang="en-US" sz="2300" dirty="0">
                <a:solidFill>
                  <a:srgbClr val="201B1C"/>
                </a:solidFill>
                <a:effectLst/>
                <a:latin typeface="Times New Roman" panose="02020603050405020304" pitchFamily="18" charset="0"/>
                <a:ea typeface="Calibri" panose="020F0502020204030204" pitchFamily="34" charset="0"/>
              </a:rPr>
              <a:t> : </a:t>
            </a:r>
            <a:r>
              <a:rPr lang="en-US" sz="2300" dirty="0" err="1">
                <a:solidFill>
                  <a:srgbClr val="201B1C"/>
                </a:solidFill>
                <a:effectLst/>
                <a:latin typeface="Times New Roman" panose="02020603050405020304" pitchFamily="18" charset="0"/>
                <a:ea typeface="Calibri" panose="020F0502020204030204" pitchFamily="34" charset="0"/>
              </a:rPr>
              <a:t>Giờ</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đón</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trẻ</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tôi</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ra</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đón</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từ</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tay</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phụ</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huynh</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và</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khen</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trẻ</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hôm</a:t>
            </a:r>
            <a:r>
              <a:rPr lang="en-US" sz="2300" dirty="0">
                <a:solidFill>
                  <a:srgbClr val="201B1C"/>
                </a:solidFill>
                <a:effectLst/>
                <a:latin typeface="Times New Roman" panose="02020603050405020304" pitchFamily="18" charset="0"/>
                <a:ea typeface="Calibri" panose="020F0502020204030204" pitchFamily="34" charset="0"/>
              </a:rPr>
              <a:t> nay </a:t>
            </a:r>
            <a:r>
              <a:rPr lang="en-US" sz="2300" dirty="0" err="1">
                <a:solidFill>
                  <a:srgbClr val="201B1C"/>
                </a:solidFill>
                <a:effectLst/>
                <a:latin typeface="Times New Roman" panose="02020603050405020304" pitchFamily="18" charset="0"/>
                <a:ea typeface="Calibri" panose="020F0502020204030204" pitchFamily="34" charset="0"/>
              </a:rPr>
              <a:t>mặc</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đồ</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đẹp</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có</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cột</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tóc</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mới</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và</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nói</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nhẹ</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nhàng</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dẫn</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cháu</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vào</a:t>
            </a:r>
            <a:r>
              <a:rPr lang="en-US" sz="2300" dirty="0">
                <a:solidFill>
                  <a:srgbClr val="201B1C"/>
                </a:solidFill>
                <a:effectLst/>
                <a:latin typeface="Times New Roman" panose="02020603050405020304" pitchFamily="18" charset="0"/>
                <a:ea typeface="Calibri" panose="020F0502020204030204" pitchFamily="34" charset="0"/>
              </a:rPr>
              <a:t> </a:t>
            </a:r>
            <a:r>
              <a:rPr lang="en-US" sz="2300" dirty="0" err="1">
                <a:solidFill>
                  <a:srgbClr val="201B1C"/>
                </a:solidFill>
                <a:effectLst/>
                <a:latin typeface="Times New Roman" panose="02020603050405020304" pitchFamily="18" charset="0"/>
                <a:ea typeface="Calibri" panose="020F0502020204030204" pitchFamily="34" charset="0"/>
              </a:rPr>
              <a:t>lớp</a:t>
            </a:r>
            <a:r>
              <a:rPr lang="en-US" sz="2300" dirty="0">
                <a:solidFill>
                  <a:srgbClr val="201B1C"/>
                </a:solidFill>
                <a:effectLst/>
                <a:latin typeface="Times New Roman" panose="02020603050405020304" pitchFamily="18" charset="0"/>
                <a:ea typeface="Calibri" panose="020F0502020204030204" pitchFamily="34" charset="0"/>
              </a:rPr>
              <a:t>.</a:t>
            </a:r>
            <a:endParaRPr lang="en-US" sz="2300" dirty="0"/>
          </a:p>
        </p:txBody>
      </p:sp>
    </p:spTree>
    <p:extLst>
      <p:ext uri="{BB962C8B-B14F-4D97-AF65-F5344CB8AC3E}">
        <p14:creationId xmlns:p14="http://schemas.microsoft.com/office/powerpoint/2010/main" val="239327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9217-499F-E376-4D9E-E7072396DCB4}"/>
              </a:ext>
            </a:extLst>
          </p:cNvPr>
          <p:cNvSpPr>
            <a:spLocks noGrp="1"/>
          </p:cNvSpPr>
          <p:nvPr>
            <p:ph type="title"/>
          </p:nvPr>
        </p:nvSpPr>
        <p:spPr>
          <a:xfrm>
            <a:off x="2388208" y="624109"/>
            <a:ext cx="8911687" cy="3770470"/>
          </a:xfrm>
        </p:spPr>
        <p:txBody>
          <a:bodyPr>
            <a:no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Giao tiếp ứng xử với trẻ bằng sự thành tâm, thiện ý của giáo viên (bằng tấm lòng nhân hậu): Giáo viên dành toàn tâm, toàn ý để kích thích sự phát triển thể chất, tình cảm, trí tuệ cho trẻ. Lấy sự thành tâm, thiện ý làm gốc cho hành vi ứng xử của mình, giáo viên sẽ tạo ra nhiều biện pháp, phương tiện tiếp cận với trẻ, vừa chăm sóc, vừa giáo dục trẻ nên người. Giáo viên luôn mong muốn mọi điều tốt đẹp cho trẻ. Muốn trẻ phát triển tốt về thể chất và tâm hồn. Giành những gì tốt nhất cho trẻ. Sự thành tâm, thiện ý của giáo viên thể hiện ở việc nói năng ngọt ngào, dịu dàng với trẻ, thường xuyên khen ngợi trẻ, ít có xu hướng chê bai trẻ. </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FB5117-0F8C-A9CF-5DF5-B2C8547561FF}"/>
              </a:ext>
            </a:extLst>
          </p:cNvPr>
          <p:cNvSpPr>
            <a:spLocks noGrp="1"/>
          </p:cNvSpPr>
          <p:nvPr>
            <p:ph idx="1"/>
          </p:nvPr>
        </p:nvSpPr>
        <p:spPr>
          <a:xfrm>
            <a:off x="2080530" y="4576239"/>
            <a:ext cx="9096985" cy="1514626"/>
          </a:xfrm>
        </p:spPr>
        <p:txBody>
          <a:bodyPr>
            <a:noAutofit/>
          </a:bodyPr>
          <a:lstStyle/>
          <a:p>
            <a:pPr algn="just"/>
            <a:r>
              <a:rPr lang="vi-VN" sz="2400" dirty="0">
                <a:solidFill>
                  <a:schemeClr val="tx1"/>
                </a:solidFill>
                <a:latin typeface="Times New Roman" panose="02020603050405020304" pitchFamily="18" charset="0"/>
                <a:cs typeface="Times New Roman" panose="02020603050405020304" pitchFamily="18" charset="0"/>
              </a:rPr>
              <a:t>Ví dụ : Trong giờ học cháu không chú ý lắng nghe khi cô kể chuyện, thì bản thân tôi sẽ tới chỗ trẻ ân cần nhắc trẻ là con phải ngồi ngoan, lắng nghe xem cô kể trong câu chuyện có những ai nhé và đừng làm </a:t>
            </a:r>
            <a:r>
              <a:rPr lang="vi-VN" sz="2400" kern="800" dirty="0">
                <a:solidFill>
                  <a:schemeClr val="tx1"/>
                </a:solidFill>
                <a:latin typeface="Times New Roman" panose="02020603050405020304" pitchFamily="18" charset="0"/>
                <a:cs typeface="Times New Roman" panose="02020603050405020304" pitchFamily="18" charset="0"/>
              </a:rPr>
              <a:t>ồn để các bạn cùng nghe câu chuyện mà cô đang kể</a:t>
            </a:r>
            <a:r>
              <a:rPr lang="vi-VN" sz="2400" dirty="0">
                <a:solidFill>
                  <a:schemeClr val="tx1"/>
                </a:solidFill>
                <a:latin typeface="Times New Roman" panose="02020603050405020304" pitchFamily="18" charset="0"/>
                <a:cs typeface="Times New Roman" panose="02020603050405020304" pitchFamily="18" charset="0"/>
              </a:rPr>
              <a:t>.</a:t>
            </a:r>
            <a:br>
              <a:rPr lang="vi-VN"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endParaRPr>
          </a:p>
        </p:txBody>
      </p:sp>
    </p:spTree>
    <p:extLst>
      <p:ext uri="{BB962C8B-B14F-4D97-AF65-F5344CB8AC3E}">
        <p14:creationId xmlns:p14="http://schemas.microsoft.com/office/powerpoint/2010/main" val="2059167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12EEC-48A1-8D9A-8E52-79F2FC6C08DD}"/>
              </a:ext>
            </a:extLst>
          </p:cNvPr>
          <p:cNvSpPr>
            <a:spLocks noGrp="1"/>
          </p:cNvSpPr>
          <p:nvPr>
            <p:ph idx="1"/>
          </p:nvPr>
        </p:nvSpPr>
        <p:spPr>
          <a:xfrm>
            <a:off x="2014024" y="1086465"/>
            <a:ext cx="8915400" cy="4901380"/>
          </a:xfrm>
        </p:spPr>
        <p:txBody>
          <a:bodyPr/>
          <a:lstStyle/>
          <a:p>
            <a:pPr algn="just"/>
            <a:r>
              <a:rPr lang="en-US" sz="18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Nguyên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tắc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thỏa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mãn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hợp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xác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định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trong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độ</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tuổi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phân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rõ</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nào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thiết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yếu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hợp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thì</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phải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điều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kiện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tối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thỏa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mãn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Chỉ</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thỏa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mãn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các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thì</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tâm</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mới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phát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triển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Đồng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thời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giáo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phải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xác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định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những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đòi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hỏi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nào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chưa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phù</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hợp</a:t>
            </a:r>
            <a:r>
              <a:rPr lang="en-US" sz="2400" dirty="0">
                <a:solidFill>
                  <a:srgbClr val="201B1C"/>
                </a:solidFill>
                <a:effectLst/>
                <a:latin typeface="Times New Roman" panose="02020603050405020304" pitchFamily="18" charset="0"/>
                <a:ea typeface="Calibri" panose="020F0502020204030204" pitchFamily="34" charset="0"/>
              </a:rPr>
              <a:t> - </a:t>
            </a:r>
            <a:r>
              <a:rPr lang="en-US" sz="2400" dirty="0" err="1">
                <a:solidFill>
                  <a:srgbClr val="201B1C"/>
                </a:solidFill>
                <a:effectLst/>
                <a:latin typeface="Times New Roman" panose="02020603050405020304" pitchFamily="18" charset="0"/>
                <a:ea typeface="Calibri" panose="020F0502020204030204" pitchFamily="34" charset="0"/>
              </a:rPr>
              <a:t>cần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cách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thức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biện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pháp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hợp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để</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kiên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quyết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ngay</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từ</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tránh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tạo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thành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thói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quen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đòi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hỏi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xấu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GV </a:t>
            </a:r>
            <a:r>
              <a:rPr lang="en-US" sz="2400" dirty="0" err="1">
                <a:solidFill>
                  <a:srgbClr val="201B1C"/>
                </a:solidFill>
                <a:effectLst/>
                <a:latin typeface="Times New Roman" panose="02020603050405020304" pitchFamily="18" charset="0"/>
                <a:ea typeface="Calibri" panose="020F0502020204030204" pitchFamily="34" charset="0"/>
              </a:rPr>
              <a:t>chỉ</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đáp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ứng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hợp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chứ</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không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phải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đáp</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ứng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điều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kiện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mọi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cầu</a:t>
            </a:r>
            <a:r>
              <a:rPr lang="en-US" sz="2400" dirty="0">
                <a:solidFill>
                  <a:srgbClr val="201B1C"/>
                </a:solidFill>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3252395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E891-26F2-6A57-294C-9F5AD2314C8E}"/>
              </a:ext>
            </a:extLst>
          </p:cNvPr>
          <p:cNvSpPr>
            <a:spLocks noGrp="1"/>
          </p:cNvSpPr>
          <p:nvPr>
            <p:ph type="title"/>
          </p:nvPr>
        </p:nvSpPr>
        <p:spPr>
          <a:xfrm>
            <a:off x="1651818" y="624109"/>
            <a:ext cx="10087897" cy="4685309"/>
          </a:xfrm>
        </p:spPr>
        <p:txBody>
          <a:bodyPr>
            <a:noAutofit/>
          </a:bodyPr>
          <a:lstStyle/>
          <a:p>
            <a:pPr algn="just"/>
            <a:r>
              <a:rPr lang="vi-VN" sz="2400" dirty="0">
                <a:latin typeface="Times New Roman" panose="02020603050405020304" pitchFamily="18" charset="0"/>
                <a:cs typeface="Times New Roman" panose="02020603050405020304" pitchFamily="18" charset="0"/>
              </a:rPr>
              <a:t>- Nguyên tắc nhẹ nhàng, cởi mở, vui tươi. Nguyên tắc này thể hiện nghệ thuật giao tiếp ứng xử của giáo viên đối với trẻ. Ở độ tuổi mầm non, xúc cảm của trẻ phát triển rất mạnh, mọi phản ứng hành vi của trẻ do xúc cảm ngự trị “vừa khóc, vừa cười”, thần kinh dễ hưng phấn, vốn sống, kinh nghiệm còn quá ít ỏi, chưa hiểu những lời dạy phức tạp của cô giáo. Trong giao tiếp ứng xử cô – trẻ, cô giáo không nên ham giải thích vì trẻ chưa đủ nhận thức để hiểu, để nhớ và vận dụng vào hành vi. Khi tiếp xúc với trẻ, cô phải luôn có cảm xúc tích cực vui vẻ để lan truyền hưng phấn sang trẻ. Nét mặt, ánh mắt, nụ cười hành vi của cô phải tạo cho trẻ cảm nhận được bầu không khí tâm lý thoải mái. Tránh tạo ra bầu không khí căng thẳng, áp lực. Nếu thực hiện được nguyên tắc này sẽ tạo ra cho trẻ cảm giác an toàn, bình yên, dễ chịu khi được sống bên giáo viên.</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172220-5533-7367-3D0D-84A0EFF3BBAA}"/>
              </a:ext>
            </a:extLst>
          </p:cNvPr>
          <p:cNvSpPr>
            <a:spLocks noGrp="1"/>
          </p:cNvSpPr>
          <p:nvPr>
            <p:ph idx="1"/>
          </p:nvPr>
        </p:nvSpPr>
        <p:spPr>
          <a:xfrm>
            <a:off x="1327354" y="4865171"/>
            <a:ext cx="10279627" cy="1506131"/>
          </a:xfrm>
        </p:spPr>
        <p:txBody>
          <a:bodyPr>
            <a:noAutofit/>
          </a:bodyPr>
          <a:lstStyle/>
          <a:p>
            <a:r>
              <a:rPr lang="en-US" sz="2400" dirty="0" err="1">
                <a:solidFill>
                  <a:srgbClr val="201B1C"/>
                </a:solidFill>
                <a:effectLst/>
                <a:latin typeface="Times New Roman" panose="02020603050405020304" pitchFamily="18" charset="0"/>
                <a:ea typeface="Calibri" panose="020F0502020204030204" pitchFamily="34" charset="0"/>
              </a:rPr>
              <a:t>Ví</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dụ</a:t>
            </a:r>
            <a:r>
              <a:rPr lang="en-US" sz="2400" dirty="0">
                <a:solidFill>
                  <a:srgbClr val="201B1C"/>
                </a:solidFill>
                <a:effectLst/>
                <a:latin typeface="Times New Roman" panose="02020603050405020304" pitchFamily="18" charset="0"/>
                <a:ea typeface="Calibri" panose="020F0502020204030204" pitchFamily="34" charset="0"/>
              </a:rPr>
              <a:t>: Trong </a:t>
            </a:r>
            <a:r>
              <a:rPr lang="en-US" sz="2400" dirty="0" err="1">
                <a:solidFill>
                  <a:srgbClr val="201B1C"/>
                </a:solidFill>
                <a:effectLst/>
                <a:latin typeface="Times New Roman" panose="02020603050405020304" pitchFamily="18" charset="0"/>
                <a:ea typeface="Calibri" panose="020F0502020204030204" pitchFamily="34" charset="0"/>
              </a:rPr>
              <a:t>giờ</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đã</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có</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thức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bàn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nhưng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trẻ</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cứ</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ngồi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loay</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hoay</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mãi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không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chịu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xúc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đồ</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thì</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tới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và</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nhắc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nhở</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nhẹ</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nhàng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là</a:t>
            </a:r>
            <a:r>
              <a:rPr lang="en-US" sz="2400" dirty="0">
                <a:solidFill>
                  <a:srgbClr val="201B1C"/>
                </a:solidFill>
                <a:effectLst/>
                <a:latin typeface="Times New Roman" panose="02020603050405020304" pitchFamily="18" charset="0"/>
                <a:ea typeface="Calibri" panose="020F0502020204030204" pitchFamily="34" charset="0"/>
              </a:rPr>
              <a:t> con </a:t>
            </a:r>
            <a:r>
              <a:rPr lang="en-US" sz="2400" dirty="0" err="1">
                <a:solidFill>
                  <a:srgbClr val="201B1C"/>
                </a:solidFill>
                <a:effectLst/>
                <a:latin typeface="Times New Roman" panose="02020603050405020304" pitchFamily="18" charset="0"/>
                <a:ea typeface="Calibri" panose="020F0502020204030204" pitchFamily="34" charset="0"/>
              </a:rPr>
              <a:t>nên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xúc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thức</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kẻo</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đổ</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ra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ngoài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và</a:t>
            </a:r>
            <a:r>
              <a:rPr lang="en-US" sz="2400" dirty="0">
                <a:solidFill>
                  <a:srgbClr val="201B1C"/>
                </a:solidFill>
                <a:effectLst/>
                <a:latin typeface="Times New Roman" panose="02020603050405020304" pitchFamily="18" charset="0"/>
                <a:ea typeface="Calibri" panose="020F0502020204030204" pitchFamily="34" charset="0"/>
              </a:rPr>
              <a:t> con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hết</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phần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ăn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của</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mình</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nhé</a:t>
            </a:r>
            <a:r>
              <a:rPr lang="en-US" sz="2400" dirty="0">
                <a:solidFill>
                  <a:srgbClr val="201B1C"/>
                </a:solidFill>
                <a:effectLst/>
                <a:latin typeface="Times New Roman" panose="02020603050405020304" pitchFamily="18" charset="0"/>
                <a:ea typeface="Calibri" panose="020F0502020204030204" pitchFamily="34" charset="0"/>
              </a:rPr>
              <a:t>, con </a:t>
            </a:r>
            <a:r>
              <a:rPr lang="en-US" sz="2400" dirty="0" err="1">
                <a:solidFill>
                  <a:srgbClr val="201B1C"/>
                </a:solidFill>
                <a:effectLst/>
                <a:latin typeface="Times New Roman" panose="02020603050405020304" pitchFamily="18" charset="0"/>
                <a:ea typeface="Calibri" panose="020F0502020204030204" pitchFamily="34" charset="0"/>
              </a:rPr>
              <a:t>giỏi</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chiều</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cô</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sẽ</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thưởng</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cờ</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bé</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ngoan</a:t>
            </a:r>
            <a:r>
              <a:rPr lang="en-US" sz="2400" dirty="0">
                <a:solidFill>
                  <a:srgbClr val="201B1C"/>
                </a:solidFill>
                <a:effectLst/>
                <a:latin typeface="Times New Roman" panose="02020603050405020304" pitchFamily="18" charset="0"/>
                <a:ea typeface="Calibri" panose="020F0502020204030204" pitchFamily="34" charset="0"/>
              </a:rPr>
              <a:t> </a:t>
            </a:r>
            <a:r>
              <a:rPr lang="en-US" sz="2400" dirty="0" err="1">
                <a:solidFill>
                  <a:srgbClr val="201B1C"/>
                </a:solidFill>
                <a:effectLst/>
                <a:latin typeface="Times New Roman" panose="02020603050405020304" pitchFamily="18" charset="0"/>
                <a:ea typeface="Calibri" panose="020F0502020204030204" pitchFamily="34" charset="0"/>
              </a:rPr>
              <a:t>nha</a:t>
            </a:r>
            <a:endParaRPr lang="en-US" sz="2400" dirty="0"/>
          </a:p>
        </p:txBody>
      </p:sp>
    </p:spTree>
    <p:extLst>
      <p:ext uri="{BB962C8B-B14F-4D97-AF65-F5344CB8AC3E}">
        <p14:creationId xmlns:p14="http://schemas.microsoft.com/office/powerpoint/2010/main" val="3609691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8DA6-8648-836E-E632-D0C26B93D513}"/>
              </a:ext>
            </a:extLst>
          </p:cNvPr>
          <p:cNvSpPr>
            <a:spLocks noGrp="1"/>
          </p:cNvSpPr>
          <p:nvPr>
            <p:ph type="title"/>
          </p:nvPr>
        </p:nvSpPr>
        <p:spPr>
          <a:xfrm>
            <a:off x="1843548" y="624110"/>
            <a:ext cx="9955161" cy="4478832"/>
          </a:xfrm>
        </p:spPr>
        <p:txBody>
          <a:bodyPr>
            <a:noAutofit/>
          </a:bodyPr>
          <a:lstStyle/>
          <a:p>
            <a:pPr algn="just"/>
            <a:r>
              <a:rPr lang="vi-VN" sz="2400" dirty="0">
                <a:latin typeface="Times New Roman" panose="02020603050405020304" pitchFamily="18" charset="0"/>
                <a:cs typeface="Times New Roman" panose="02020603050405020304" pitchFamily="18" charset="0"/>
              </a:rPr>
              <a:t>- Nguyên tắc vừa dạy – vừa dỗ: Giáo viên mầm non vừa che chở, vừa bảo vệ, nuôi dưỡng, dạy dỗ trẻ nên người, là người có ích cho xã hội. Quá trình xã hội hóa của trẻ được nguyên tắc này đặc biệt quan tâm. Trong ý thức của giáo viên luôn thường trực việc dạy cho trẻ những hành vi ứng xử với tự nhiên, xã hội, con người và chính đứa trẻ. Việc dỗ trẻ của giáo viên được thể hiện: Dỗ trẻ nín khóc. Khi trẻ không được thỏa mãn 1 nhu cầu nào đó, hoặc sự đau đớn…sẽ dễ khóc =&gt; giáo viên phải dỗ dành trẻ =&gt; giáo viên phải chăm sóc tỉ mỉ từng trẻ. Trẻ bướng bỉnh, sự hãi, không chấp nhận một việc gì đó giáo viên dỗ dành để trẻ nghe lời. Dỗ trẻ để tập cho trẻ một thói quen hành vi tốt: chào người lớn, không khóc đòi mẹ, ăn hết xuất, ngủ đúng giờ… Nâng niu trẻ, ôm ấp, xoa nắn, vệ sinh cho trẻ một cách thân thương, ruột thịt để tạo cho trẻ cảm giác an toàn.</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4EA935-EAA5-9C53-96FF-AA4D411D4C34}"/>
              </a:ext>
            </a:extLst>
          </p:cNvPr>
          <p:cNvSpPr>
            <a:spLocks noGrp="1"/>
          </p:cNvSpPr>
          <p:nvPr>
            <p:ph idx="1"/>
          </p:nvPr>
        </p:nvSpPr>
        <p:spPr>
          <a:xfrm>
            <a:off x="1504336" y="4828114"/>
            <a:ext cx="10294374" cy="1631679"/>
          </a:xfrm>
        </p:spPr>
        <p:txBody>
          <a:bodyPr>
            <a:noAutofit/>
          </a:bodyPr>
          <a:lstStyle/>
          <a:p>
            <a:pPr algn="just"/>
            <a:r>
              <a:rPr lang="vi-VN" sz="2400" dirty="0">
                <a:solidFill>
                  <a:schemeClr val="tx1"/>
                </a:solidFill>
                <a:latin typeface="Times New Roman" panose="02020603050405020304" pitchFamily="18" charset="0"/>
                <a:cs typeface="Times New Roman" panose="02020603050405020304" pitchFamily="18" charset="0"/>
              </a:rPr>
              <a:t>Ví dụ: Giờ trả trẻ có 1 trẻ không chịu chào cô khi ra về và không chịu chào mẹ khi mẹ đón, cô giáo prải ra dỗ dành, nói với trẻ là mình đã đi học thì phải biết chào người lớn, phải ngoan, vâng lời cô, ba mẹ…như vậy con mới là 1 bé ngoan của lớp mình</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54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8D6B-4B4E-8BB0-51E0-F314D3F02900}"/>
              </a:ext>
            </a:extLst>
          </p:cNvPr>
          <p:cNvSpPr>
            <a:spLocks noGrp="1"/>
          </p:cNvSpPr>
          <p:nvPr>
            <p:ph type="title"/>
          </p:nvPr>
        </p:nvSpPr>
        <p:spPr>
          <a:xfrm>
            <a:off x="1578078" y="1243541"/>
            <a:ext cx="9925664" cy="3136730"/>
          </a:xfrm>
        </p:spPr>
        <p:txBody>
          <a:bodyPr>
            <a:normAutofit/>
          </a:bodyPr>
          <a:lstStyle/>
          <a:p>
            <a:pPr algn="just"/>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Anh/</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q</a:t>
            </a:r>
            <a:r>
              <a:rPr lang="vi-VN" sz="2800" dirty="0">
                <a:latin typeface="Times New Roman" panose="02020603050405020304" pitchFamily="18" charset="0"/>
                <a:cs typeface="Times New Roman" panose="02020603050405020304" pitchFamily="18" charset="0"/>
              </a:rPr>
              <a:t>uy tắc ứng xử của nhà 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2023-2024</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0799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A29B-9DDE-1B5F-508F-71608BB6826E}"/>
              </a:ext>
            </a:extLst>
          </p:cNvPr>
          <p:cNvSpPr>
            <a:spLocks noGrp="1"/>
          </p:cNvSpPr>
          <p:nvPr>
            <p:ph type="title"/>
          </p:nvPr>
        </p:nvSpPr>
        <p:spPr>
          <a:xfrm>
            <a:off x="1651819" y="624110"/>
            <a:ext cx="9852794" cy="1280890"/>
          </a:xfrm>
        </p:spPr>
        <p:txBody>
          <a:bodyPr>
            <a:normAutofi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huynh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2023 – 2024 .</a:t>
            </a:r>
          </a:p>
        </p:txBody>
      </p:sp>
      <p:sp>
        <p:nvSpPr>
          <p:cNvPr id="3" name="Content Placeholder 2">
            <a:extLst>
              <a:ext uri="{FF2B5EF4-FFF2-40B4-BE49-F238E27FC236}">
                <a16:creationId xmlns:a16="http://schemas.microsoft.com/office/drawing/2014/main" id="{48C96B8B-55F1-F8D0-A068-9A6B7AFEC404}"/>
              </a:ext>
            </a:extLst>
          </p:cNvPr>
          <p:cNvSpPr>
            <a:spLocks noGrp="1"/>
          </p:cNvSpPr>
          <p:nvPr>
            <p:ph idx="1"/>
          </p:nvPr>
        </p:nvSpPr>
        <p:spPr>
          <a:xfrm>
            <a:off x="1283109" y="1905000"/>
            <a:ext cx="9970780" cy="4591665"/>
          </a:xfrm>
        </p:spPr>
        <p:txBody>
          <a:bodyPr>
            <a:normAutofit fontScale="92500" lnSpcReduction="10000"/>
          </a:bodyPr>
          <a:lstStyle/>
          <a:p>
            <a:pPr algn="just"/>
            <a:r>
              <a:rPr lang="vi-VN" sz="2400" dirty="0">
                <a:solidFill>
                  <a:schemeClr val="tx1"/>
                </a:solidFill>
                <a:latin typeface="Times New Roman" panose="02020603050405020304" pitchFamily="18" charset="0"/>
                <a:cs typeface="Times New Roman" panose="02020603050405020304" pitchFamily="18" charset="0"/>
              </a:rPr>
              <a:t>Điều 4. Ứng xử của cán bộ quản lý cơ sở giáo dục.</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1. Ứng xử với trẻ: Ngôn ngữ chuẩn mực, dễ hiểu, yêu thương trách nhiệm, bao dung, tôn trọng sự khác biệt, đối xử công bằng, lắng nghe và động viên, khích lệ trẻ. Không xúc phạm, ép buộc, trù dập, bạo hành.</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2. Ứng xử với giáo viên, nhân viên: Ngôn ngữ chuẩn mực, tôn trọng, khích lệ, động viên; nghiêm túc, gương mẫu, đồng hành trong công việc; bảo vệ uy tín, danh dự, nhân phẩm và phát huy năng lực của giáo viên và nhân viên; đoàn kết, dân chủ, công bằng, minh bạch. Không hách dịch, gây khó khăn, xúc phạm, định kiến, thiên vị, vụ lợi, né tránh trách nhiệm hoặc che dấu vi phạm, đổ lỗi. </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3. Ứng xử với cha mẹ trẻ: Ngôn ngữ chuẩn mực, tôn trọng, hỗ trợ, hợp tác, chia sẻ, thân thiện. Không xúc phạm, gây khó khăn, phiền hà, vụ lợi. </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4. Ứng xử với khách đến cơ sở giáo dục: Ngôn ngữ chuẩn mực, tôn trọng, lịch sự, đúng mực. Không xúc phạm, gây khó khăn, phiền hà. </a:t>
            </a:r>
          </a:p>
          <a:p>
            <a:endParaRPr lang="en-US" dirty="0"/>
          </a:p>
        </p:txBody>
      </p:sp>
    </p:spTree>
    <p:extLst>
      <p:ext uri="{BB962C8B-B14F-4D97-AF65-F5344CB8AC3E}">
        <p14:creationId xmlns:p14="http://schemas.microsoft.com/office/powerpoint/2010/main" val="553396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D022B-6CFA-CA42-5743-EA3810921AE7}"/>
              </a:ext>
            </a:extLst>
          </p:cNvPr>
          <p:cNvSpPr>
            <a:spLocks noGrp="1"/>
          </p:cNvSpPr>
          <p:nvPr>
            <p:ph idx="1"/>
          </p:nvPr>
        </p:nvSpPr>
        <p:spPr>
          <a:xfrm>
            <a:off x="1169234" y="284814"/>
            <a:ext cx="10777928" cy="6460760"/>
          </a:xfrm>
        </p:spPr>
        <p:txBody>
          <a:bodyPr>
            <a:normAutofit fontScale="92500" lnSpcReduction="10000"/>
          </a:bodyPr>
          <a:lstStyle/>
          <a:p>
            <a:pPr indent="457200" algn="just">
              <a:lnSpc>
                <a:spcPct val="120000"/>
              </a:lnSpc>
              <a:spcAft>
                <a:spcPts val="800"/>
              </a:spcAft>
            </a:pPr>
            <a:r>
              <a:rPr lang="nl-NL"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 5. Ứng xử của giáo viên</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Aft>
                <a:spcPts val="800"/>
              </a:spcAft>
              <a:buNone/>
            </a:pP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nl-NL"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 xử với trẻ: Ngôn ngữ chuẩn mực, dễ hiểu, khen hoặc phê bình phù hợp với đối tượng hoàn cảnh; mẫu mực, bao dung, trách nhiệm, yêu thương, tôn trọng sự khác biệt, đối xử công bằng, tư vấn, lắng nghe và động viên khích lệ trẻ, tích cực phòng, chống bạo lực học đường, xây dựng môi trường giáo dục an toàn, lành mạnh, thân thiện. Không xúc phạm, gây tổn thương, vụ lợi, không trù dập, định kiến, bạo hành, xâm hại, không thờ ơ, né tránh hoặc che giấu các hành vi vi phạm của trẻ.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Aft>
                <a:spcPts val="800"/>
              </a:spcAft>
              <a:buNone/>
            </a:pP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 xử với cán bộ quản lý: Ngôn ngữ tôn trọng, trung thực, cầu thị, tham mưu tích cực và thể hiện rõ chính kiến, phục tùng sự chỉ đạo, điều hành và phân công của lãnh đạo theo quy định. Không xúc phạm, gây mất đoàn kết, không thờ ơ, né tránh hoặc che giấu các hành vi sai phạm của cán bộ quản lý.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Aft>
                <a:spcPts val="800"/>
              </a:spcAft>
              <a:buNone/>
            </a:pP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Ứng xử với đồng nghiệp và nhân viên: Ngôn ngữ đúng mực, trung thực, thân thiện, cầu thị, chia sẻ, hỗ trợ, tôn trọng sự khác biệt, bảo vệ uy tín, danh dự và nhân phẩm của đồng nghiệp, nhân viên. Không xúc phạm, vô cảm, gây mất đoàn kết.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Aft>
                <a:spcPts val="800"/>
              </a:spcAft>
              <a:buNone/>
            </a:pP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Ứng xử với cha mẹ trẻ: Ngôn ngữ đúng mực, trung thực, tôn trọng, thân thiện, hợp tác, chia sẻ. Không xúc phạm, áp đặt, vụ lợi.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Aft>
                <a:spcPts val="800"/>
              </a:spcAft>
              <a:buNone/>
            </a:pP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nl-NL"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 xử với khách đến cơ sở giáo dục: Ngôn ngữ đúng mực, tôn trọng. Không xúc phạm, gây khó khăn, phiền hà.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668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D0918-7B92-7540-145B-4E57962170C2}"/>
              </a:ext>
            </a:extLst>
          </p:cNvPr>
          <p:cNvSpPr>
            <a:spLocks noGrp="1"/>
          </p:cNvSpPr>
          <p:nvPr>
            <p:ph idx="1"/>
          </p:nvPr>
        </p:nvSpPr>
        <p:spPr>
          <a:xfrm>
            <a:off x="1633928" y="637082"/>
            <a:ext cx="9833548" cy="6220918"/>
          </a:xfrm>
        </p:spPr>
        <p:txBody>
          <a:bodyPr/>
          <a:lstStyle/>
          <a:p>
            <a:pPr indent="457200" algn="just">
              <a:lnSpc>
                <a:spcPct val="120000"/>
              </a:lnSpc>
              <a:spcAft>
                <a:spcPts val="800"/>
              </a:spcAft>
            </a:pPr>
            <a:r>
              <a:rPr lang="nl-NL" sz="2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 6: Ứng xử của nhân viên</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indent="0" algn="just">
              <a:lnSpc>
                <a:spcPct val="120000"/>
              </a:lnSpc>
              <a:spcBef>
                <a:spcPts val="600"/>
              </a:spcBef>
              <a:spcAft>
                <a:spcPts val="600"/>
              </a:spcAft>
              <a:buNone/>
            </a:pPr>
            <a:r>
              <a:rPr lang="nl-NL"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Ứng xử với trẻ: Ngôn ngữ chuẩn mực, tôn trọng, trách nhiệm, khoan dung, giúp đỡ. Không gây khó khăn, phiền hà, xúc phạm, bạo lực. </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indent="0" algn="just">
              <a:lnSpc>
                <a:spcPct val="120000"/>
              </a:lnSpc>
              <a:spcBef>
                <a:spcPts val="600"/>
              </a:spcBef>
              <a:spcAft>
                <a:spcPts val="600"/>
              </a:spcAft>
              <a:buNone/>
            </a:pPr>
            <a:r>
              <a:rPr lang="nl-NL"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Ứng xử với cán bộ quản lý, giáo viên: Ngôn ngữ đúng mực, trung thực, tôn trọng, hợp tác, chấp hành các nhiệm vụ được giao. Không né tránh trách nhiệm, xúc phạm, gây mất đoàn kết, vụ lợi. </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indent="0" algn="just">
              <a:lnSpc>
                <a:spcPct val="120000"/>
              </a:lnSpc>
              <a:spcBef>
                <a:spcPts val="600"/>
              </a:spcBef>
              <a:spcAft>
                <a:spcPts val="600"/>
              </a:spcAft>
              <a:buNone/>
            </a:pPr>
            <a:r>
              <a:rPr lang="nl-NL"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Ứng xử với đồng nghiệp: Ngôn ngữ đúng mực, hợp tác thân thiện. Không xúc phạm, gây mất đoàn kết, né tránh trách nhiệm. </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indent="0" algn="just">
              <a:lnSpc>
                <a:spcPct val="120000"/>
              </a:lnSpc>
              <a:spcBef>
                <a:spcPts val="600"/>
              </a:spcBef>
              <a:spcAft>
                <a:spcPts val="600"/>
              </a:spcAft>
              <a:buNone/>
            </a:pPr>
            <a:r>
              <a:rPr lang="nl-NL"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Ứng xử với cha mẹ trẻ và khách đến cơ sở giáo dục</a:t>
            </a:r>
            <a:r>
              <a:rPr lang="nl-NL" sz="2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Ngôn ngữ đúng mực, tôn trọng. Không xúc phạm, gây khó khăn, phiền hà. </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85193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49857"/>
            <a:ext cx="8915400" cy="6106602"/>
          </a:xfrm>
        </p:spPr>
        <p:txBody>
          <a:bodyPr>
            <a:noAutofit/>
          </a:bodyPr>
          <a:lstStyle/>
          <a:p>
            <a:pPr marL="914400" lvl="2" indent="0" algn="ctr">
              <a:buNone/>
            </a:pPr>
            <a:r>
              <a:rPr lang="en-US" sz="2400" b="1" dirty="0">
                <a:solidFill>
                  <a:schemeClr val="tx1"/>
                </a:solidFill>
                <a:latin typeface="Times New Roman" panose="02020603050405020304" pitchFamily="18" charset="0"/>
                <a:cs typeface="Times New Roman" panose="02020603050405020304" pitchFamily="18" charset="0"/>
              </a:rPr>
              <a:t>CÁC HÌNH THỨC GIAO TIẾP </a:t>
            </a:r>
          </a:p>
          <a:p>
            <a:pPr>
              <a:buFont typeface="Wingdings" panose="05000000000000000000" pitchFamily="2" charset="2"/>
              <a:buChar char="Ø"/>
            </a:pPr>
            <a:r>
              <a:rPr lang="vi-VN" sz="2400" i="1" dirty="0">
                <a:solidFill>
                  <a:schemeClr val="tx1"/>
                </a:solidFill>
                <a:latin typeface="Times New Roman" panose="02020603050405020304" pitchFamily="18" charset="0"/>
                <a:cs typeface="Times New Roman" panose="02020603050405020304" pitchFamily="18" charset="0"/>
              </a:rPr>
              <a:t> Theo phương tiện giao tiếp có thể có các loại giao tiếp sau:</a:t>
            </a:r>
            <a:endParaRPr lang="en-US" sz="2400" dirty="0">
              <a:solidFill>
                <a:schemeClr val="tx1"/>
              </a:solidFill>
              <a:latin typeface="Times New Roman" panose="02020603050405020304" pitchFamily="18" charset="0"/>
              <a:cs typeface="Times New Roman" panose="02020603050405020304" pitchFamily="18" charset="0"/>
            </a:endParaRPr>
          </a:p>
          <a:p>
            <a:pPr>
              <a:buFontTx/>
              <a:buChar char="-"/>
            </a:pPr>
            <a:r>
              <a:rPr lang="vi-VN" sz="2400" dirty="0">
                <a:solidFill>
                  <a:schemeClr val="tx1"/>
                </a:solidFill>
                <a:latin typeface="Times New Roman" panose="02020603050405020304" pitchFamily="18" charset="0"/>
                <a:cs typeface="Times New Roman" panose="02020603050405020304" pitchFamily="18" charset="0"/>
              </a:rPr>
              <a:t>Giao tiếp bằng tín hiệu phi ngôn ngữ </a:t>
            </a:r>
            <a:endParaRPr lang="en-US" sz="2400" dirty="0">
              <a:solidFill>
                <a:schemeClr val="tx1"/>
              </a:solidFill>
              <a:latin typeface="Times New Roman" panose="02020603050405020304" pitchFamily="18" charset="0"/>
              <a:cs typeface="Times New Roman" panose="02020603050405020304" pitchFamily="18" charset="0"/>
            </a:endParaRPr>
          </a:p>
          <a:p>
            <a:pPr>
              <a:buFontTx/>
              <a:buChar char="-"/>
            </a:pPr>
            <a:r>
              <a:rPr lang="vi-VN" sz="2400" dirty="0">
                <a:solidFill>
                  <a:schemeClr val="tx1"/>
                </a:solidFill>
                <a:latin typeface="Times New Roman" panose="02020603050405020304" pitchFamily="18" charset="0"/>
                <a:cs typeface="Times New Roman" panose="02020603050405020304" pitchFamily="18" charset="0"/>
              </a:rPr>
              <a:t>Giao tiếp bằng ngôn ngữ (tiếng nói, chữ viết)</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vi-VN" sz="2400" i="1" dirty="0">
                <a:solidFill>
                  <a:schemeClr val="tx1"/>
                </a:solidFill>
                <a:latin typeface="Times New Roman" panose="02020603050405020304" pitchFamily="18" charset="0"/>
                <a:cs typeface="Times New Roman" panose="02020603050405020304" pitchFamily="18" charset="0"/>
              </a:rPr>
              <a:t>Theo khoảng cách, có thể có hai loại giao tiếp cơ bản:</a:t>
            </a:r>
            <a:endParaRPr lang="en-US" sz="2400" dirty="0">
              <a:solidFill>
                <a:schemeClr val="tx1"/>
              </a:solidFill>
              <a:latin typeface="Times New Roman" panose="02020603050405020304" pitchFamily="18" charset="0"/>
              <a:cs typeface="Times New Roman" panose="02020603050405020304" pitchFamily="18" charset="0"/>
            </a:endParaRPr>
          </a:p>
          <a:p>
            <a:pPr>
              <a:buFontTx/>
              <a:buChar char="-"/>
            </a:pPr>
            <a:r>
              <a:rPr lang="vi-VN" sz="2400" dirty="0">
                <a:solidFill>
                  <a:schemeClr val="tx1"/>
                </a:solidFill>
                <a:latin typeface="Times New Roman" panose="02020603050405020304" pitchFamily="18" charset="0"/>
                <a:cs typeface="Times New Roman" panose="02020603050405020304" pitchFamily="18" charset="0"/>
              </a:rPr>
              <a:t>Giao tiếp trực tiếp</a:t>
            </a:r>
            <a:endParaRPr lang="en-US" sz="2400" dirty="0">
              <a:solidFill>
                <a:schemeClr val="tx1"/>
              </a:solidFill>
              <a:latin typeface="Times New Roman" panose="02020603050405020304" pitchFamily="18" charset="0"/>
              <a:cs typeface="Times New Roman" panose="02020603050405020304" pitchFamily="18" charset="0"/>
            </a:endParaRPr>
          </a:p>
          <a:p>
            <a:pPr>
              <a:buFontTx/>
              <a:buChar char="-"/>
            </a:pPr>
            <a:r>
              <a:rPr lang="vi-VN" sz="2400" dirty="0">
                <a:solidFill>
                  <a:schemeClr val="tx1"/>
                </a:solidFill>
                <a:latin typeface="Times New Roman" panose="02020603050405020304" pitchFamily="18" charset="0"/>
                <a:cs typeface="Times New Roman" panose="02020603050405020304" pitchFamily="18" charset="0"/>
              </a:rPr>
              <a:t> Giao tiếp gián tiế</a:t>
            </a:r>
            <a:r>
              <a:rPr lang="en-US" sz="2400" dirty="0">
                <a:solidFill>
                  <a:schemeClr val="tx1"/>
                </a:solidFill>
                <a:latin typeface="Times New Roman" panose="02020603050405020304" pitchFamily="18" charset="0"/>
                <a:cs typeface="Times New Roman" panose="02020603050405020304" pitchFamily="18" charset="0"/>
              </a:rPr>
              <a:t>p</a:t>
            </a:r>
          </a:p>
          <a:p>
            <a:pPr>
              <a:buFont typeface="Wingdings" panose="05000000000000000000" pitchFamily="2" charset="2"/>
              <a:buChar char="Ø"/>
            </a:pPr>
            <a:r>
              <a:rPr lang="vi-VN" sz="2400" i="1" dirty="0">
                <a:solidFill>
                  <a:schemeClr val="tx1"/>
                </a:solidFill>
                <a:latin typeface="Times New Roman" panose="02020603050405020304" pitchFamily="18" charset="0"/>
                <a:cs typeface="Times New Roman" panose="02020603050405020304" pitchFamily="18" charset="0"/>
              </a:rPr>
              <a:t>Theo quy cách, người ta chia giao tiếp thành 2 loại:</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vi-VN" sz="2400" dirty="0">
                <a:solidFill>
                  <a:schemeClr val="tx1"/>
                </a:solidFill>
                <a:latin typeface="Times New Roman" panose="02020603050405020304" pitchFamily="18" charset="0"/>
                <a:cs typeface="Times New Roman" panose="02020603050405020304" pitchFamily="18" charset="0"/>
              </a:rPr>
              <a:t>- Giao tiếp chính thức</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vi-VN" sz="2400" dirty="0">
                <a:solidFill>
                  <a:schemeClr val="tx1"/>
                </a:solidFill>
                <a:latin typeface="Times New Roman" panose="02020603050405020304" pitchFamily="18" charset="0"/>
                <a:cs typeface="Times New Roman" panose="02020603050405020304" pitchFamily="18" charset="0"/>
              </a:rPr>
              <a:t>- Giao tiếp không chính thức</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85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867AF-A3C0-5ECF-DE35-0D2D6697A510}"/>
              </a:ext>
            </a:extLst>
          </p:cNvPr>
          <p:cNvSpPr>
            <a:spLocks noGrp="1"/>
          </p:cNvSpPr>
          <p:nvPr>
            <p:ph idx="1"/>
          </p:nvPr>
        </p:nvSpPr>
        <p:spPr>
          <a:xfrm>
            <a:off x="1828800" y="689548"/>
            <a:ext cx="10043410" cy="5906124"/>
          </a:xfrm>
        </p:spPr>
        <p:txBody>
          <a:bodyPr/>
          <a:lstStyle/>
          <a:p>
            <a:r>
              <a:rPr lang="vi-VN" sz="2400" b="1" dirty="0">
                <a:solidFill>
                  <a:schemeClr val="tx1"/>
                </a:solidFill>
                <a:latin typeface="Times New Roman" panose="02020603050405020304" pitchFamily="18" charset="0"/>
                <a:cs typeface="Times New Roman" panose="02020603050405020304" pitchFamily="18" charset="0"/>
              </a:rPr>
              <a:t>Điều 7. Ứng xử của cha mẹ trẻ</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1. Ứng xử với trẻ: Ngôn ngữ đúng mực, tôn trọng, chia sẻ, khích lệ, thân thiện, yêu thương. Không xúc phạm, bạo lực.</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2. Ứng xử với cán bộ quản lý, giáo viên, nhân viên: Tôn trọng, trách nhiệm, hợp tác, chia sẻ. Không bịa đặt thông tin, không xúc phạm tinh thần, danh dự, nhân phẩm. </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3. Ứng xử giữa cha mẹ học sinh với cha mẹ học sinh: Đúng mực, tôn trọng và thân thiện. </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4. Xác lập mối quan hệ mật thiết giữa nhà trường và gia đình; thường xuyên trao đổi để cùng phối hợp giáo dục trẻ tiến bộ; tạo mọi điều kiện giúp đỡ trẻ tích cực tham gia các hoạt động.</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5. Giữ vững mối quan hệ nhưng không lợi dụng tình cảm hoặc tiền bạc của cha mẹ trẻ, vụ lợi cá nhân làm mất uy tín nhà trường. </a:t>
            </a:r>
          </a:p>
          <a:p>
            <a:endParaRPr lang="en-US" dirty="0"/>
          </a:p>
        </p:txBody>
      </p:sp>
    </p:spTree>
    <p:extLst>
      <p:ext uri="{BB962C8B-B14F-4D97-AF65-F5344CB8AC3E}">
        <p14:creationId xmlns:p14="http://schemas.microsoft.com/office/powerpoint/2010/main" val="315225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17A1B8-2A60-C53B-09AA-32ECB541EB1D}"/>
              </a:ext>
            </a:extLst>
          </p:cNvPr>
          <p:cNvSpPr>
            <a:spLocks noGrp="1"/>
          </p:cNvSpPr>
          <p:nvPr>
            <p:ph idx="1"/>
          </p:nvPr>
        </p:nvSpPr>
        <p:spPr>
          <a:xfrm>
            <a:off x="2024063" y="970600"/>
            <a:ext cx="9308501" cy="4916799"/>
          </a:xfrm>
        </p:spPr>
        <p:txBody>
          <a:bodyPr/>
          <a:lstStyle/>
          <a:p>
            <a:pPr algn="just"/>
            <a:r>
              <a:rPr lang="vi-VN" sz="2800" b="1" dirty="0">
                <a:solidFill>
                  <a:schemeClr val="tx1"/>
                </a:solidFill>
                <a:latin typeface="Times New Roman" panose="02020603050405020304" pitchFamily="18" charset="0"/>
                <a:cs typeface="Times New Roman" panose="02020603050405020304" pitchFamily="18" charset="0"/>
              </a:rPr>
              <a:t>Điều 8. Ứng xử của khách đến cơ sở giáo dục</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	1. Ứng xử với trẻ: Ngôn ngữ đúng mực, tôn trọng, thân thiện. Không xúc phạm, bạo lực. </a:t>
            </a:r>
          </a:p>
          <a:p>
            <a:pPr marL="0" indent="0" algn="just">
              <a:buNone/>
            </a:pPr>
            <a:r>
              <a:rPr lang="vi-VN" sz="2400" dirty="0">
                <a:solidFill>
                  <a:schemeClr val="tx1"/>
                </a:solidFill>
                <a:latin typeface="Times New Roman" panose="02020603050405020304" pitchFamily="18" charset="0"/>
                <a:cs typeface="Times New Roman" panose="02020603050405020304" pitchFamily="18" charset="0"/>
              </a:rPr>
              <a:t>	2. Ứng xử với cán bộ quản lý, giáo viên, nhân viên: Đúng mực, tôn trọng. Không bịa đặt thông tin. Không xúc phạm tinh thần, danh dự, nhân phẩm. </a:t>
            </a:r>
          </a:p>
          <a:p>
            <a:endParaRPr lang="en-US" dirty="0"/>
          </a:p>
        </p:txBody>
      </p:sp>
    </p:spTree>
    <p:extLst>
      <p:ext uri="{BB962C8B-B14F-4D97-AF65-F5344CB8AC3E}">
        <p14:creationId xmlns:p14="http://schemas.microsoft.com/office/powerpoint/2010/main" val="142767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6E70-646B-B12F-78F4-68CE8341FDB2}"/>
              </a:ext>
            </a:extLst>
          </p:cNvPr>
          <p:cNvSpPr>
            <a:spLocks noGrp="1"/>
          </p:cNvSpPr>
          <p:nvPr>
            <p:ph type="title"/>
          </p:nvPr>
        </p:nvSpPr>
        <p:spPr>
          <a:xfrm>
            <a:off x="1509967" y="798118"/>
            <a:ext cx="8911687" cy="1280890"/>
          </a:xfrm>
        </p:spPr>
        <p:txBody>
          <a:bodyPr/>
          <a:lstStyle/>
          <a:p>
            <a:pPr algn="ctr"/>
            <a:r>
              <a:rPr lang="en-US" b="1" dirty="0">
                <a:latin typeface="Times New Roman" panose="02020603050405020304" pitchFamily="18" charset="0"/>
                <a:cs typeface="Times New Roman" panose="02020603050405020304" pitchFamily="18" charset="0"/>
              </a:rPr>
              <a:t>TRÂN TRỌNG CẢM ƠN</a:t>
            </a:r>
            <a:endParaRPr lang="en-US" dirty="0"/>
          </a:p>
        </p:txBody>
      </p:sp>
      <p:pic>
        <p:nvPicPr>
          <p:cNvPr id="4" name="Content Placeholder 3">
            <a:extLst>
              <a:ext uri="{FF2B5EF4-FFF2-40B4-BE49-F238E27FC236}">
                <a16:creationId xmlns:a16="http://schemas.microsoft.com/office/drawing/2014/main" id="{331C0754-8A36-B719-B5E6-B8BCD4A43CDA}"/>
              </a:ext>
            </a:extLst>
          </p:cNvPr>
          <p:cNvPicPr>
            <a:picLocks noGrp="1" noChangeAspect="1"/>
          </p:cNvPicPr>
          <p:nvPr>
            <p:ph idx="1"/>
          </p:nvPr>
        </p:nvPicPr>
        <p:blipFill>
          <a:blip r:embed="rId2"/>
          <a:stretch>
            <a:fillRect/>
          </a:stretch>
        </p:blipFill>
        <p:spPr>
          <a:xfrm>
            <a:off x="2893326" y="1888557"/>
            <a:ext cx="6155140" cy="4362118"/>
          </a:xfrm>
          <a:prstGeom prst="rect">
            <a:avLst/>
          </a:prstGeom>
        </p:spPr>
      </p:pic>
    </p:spTree>
    <p:extLst>
      <p:ext uri="{BB962C8B-B14F-4D97-AF65-F5344CB8AC3E}">
        <p14:creationId xmlns:p14="http://schemas.microsoft.com/office/powerpoint/2010/main" val="1597911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5120" y="711200"/>
            <a:ext cx="10170160" cy="5588000"/>
          </a:xfrm>
        </p:spPr>
        <p:txBody>
          <a:bodyPr>
            <a:noAutofit/>
          </a:bodyPr>
          <a:lstStyle/>
          <a:p>
            <a:pPr marL="0" indent="0" algn="ctr">
              <a:buNone/>
            </a:pPr>
            <a:r>
              <a:rPr lang="en-US" sz="2200" b="1" dirty="0">
                <a:latin typeface="Times New Roman" panose="02020603050405020304" pitchFamily="18" charset="0"/>
                <a:cs typeface="Times New Roman" panose="02020603050405020304" pitchFamily="18" charset="0"/>
              </a:rPr>
              <a:t>PHƯƠNG TIỆN GIAO TIẾP</a:t>
            </a:r>
          </a:p>
          <a:p>
            <a:r>
              <a:rPr lang="vi-VN" sz="2000" b="1" dirty="0">
                <a:latin typeface="Times New Roman" panose="02020603050405020304" pitchFamily="18" charset="0"/>
                <a:cs typeface="Times New Roman" panose="02020603050405020304" pitchFamily="18" charset="0"/>
              </a:rPr>
              <a:t>GVMN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p>
            <a:pPr>
              <a:buFontTx/>
              <a:buChar char="-"/>
            </a:pPr>
            <a:r>
              <a:rPr lang="en-US" sz="2000" dirty="0">
                <a:latin typeface="Times New Roman" panose="02020603050405020304" pitchFamily="18" charset="0"/>
                <a:cs typeface="Times New Roman" panose="02020603050405020304" pitchFamily="18" charset="0"/>
              </a:rPr>
              <a:t>S</a:t>
            </a:r>
            <a:r>
              <a:rPr lang="vi-VN" sz="2000" dirty="0">
                <a:latin typeface="Times New Roman" panose="02020603050405020304" pitchFamily="18" charset="0"/>
                <a:cs typeface="Times New Roman" panose="02020603050405020304" pitchFamily="18" charset="0"/>
              </a:rPr>
              <a:t>ử dụng từ ngữ</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trong sáng, gẫn gũi, dễ hiểu</a:t>
            </a:r>
            <a:r>
              <a:rPr lang="en-US" sz="2000" dirty="0">
                <a:latin typeface="Times New Roman" panose="02020603050405020304" pitchFamily="18" charset="0"/>
                <a:cs typeface="Times New Roman" panose="02020603050405020304" pitchFamily="18" charset="0"/>
              </a:rPr>
              <a:t>; </a:t>
            </a:r>
          </a:p>
          <a:p>
            <a:pPr>
              <a:buFontTx/>
              <a:buChar char="-"/>
            </a:pPr>
            <a:r>
              <a:rPr lang="vi-VN" sz="2000" dirty="0">
                <a:latin typeface="Times New Roman" panose="02020603050405020304" pitchFamily="18" charset="0"/>
                <a:cs typeface="Times New Roman" panose="02020603050405020304" pitchFamily="18" charset="0"/>
              </a:rPr>
              <a:t>Sử dụng 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buFontTx/>
              <a:buChar char="-"/>
            </a:pPr>
            <a:r>
              <a:rPr lang="vi-VN" sz="2000" dirty="0">
                <a:latin typeface="Times New Roman" panose="02020603050405020304" pitchFamily="18" charset="0"/>
                <a:cs typeface="Times New Roman" panose="02020603050405020304" pitchFamily="18" charset="0"/>
              </a:rPr>
              <a:t>Sử dụng ngữ 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nhẹ nhàng, trìu mến, yêu thương</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GVMN g</a:t>
            </a:r>
            <a:r>
              <a:rPr lang="vi-VN" sz="2000" b="1" dirty="0">
                <a:latin typeface="Times New Roman" panose="02020603050405020304" pitchFamily="18" charset="0"/>
                <a:cs typeface="Times New Roman" panose="02020603050405020304" pitchFamily="18" charset="0"/>
              </a:rPr>
              <a:t>iao 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phương tiện</a:t>
            </a:r>
            <a:r>
              <a:rPr lang="en-US" sz="2000" b="1" dirty="0">
                <a:latin typeface="Times New Roman" panose="02020603050405020304" pitchFamily="18" charset="0"/>
                <a:cs typeface="Times New Roman" panose="02020603050405020304" pitchFamily="18" charset="0"/>
              </a:rPr>
              <a:t> phi</a:t>
            </a:r>
            <a:r>
              <a:rPr lang="vi-VN" sz="2000" b="1" dirty="0">
                <a:latin typeface="Times New Roman" panose="02020603050405020304" pitchFamily="18" charset="0"/>
                <a:cs typeface="Times New Roman" panose="02020603050405020304" pitchFamily="18" charset="0"/>
              </a:rPr>
              <a:t> ngôn ngữ</a:t>
            </a:r>
            <a:endParaRPr lang="en-US" sz="2000" dirty="0">
              <a:latin typeface="Times New Roman" panose="02020603050405020304" pitchFamily="18" charset="0"/>
              <a:cs typeface="Times New Roman" panose="02020603050405020304" pitchFamily="18" charset="0"/>
            </a:endParaRPr>
          </a:p>
          <a:p>
            <a:pPr>
              <a:buFontTx/>
              <a:buChar char="-"/>
            </a:pPr>
            <a:r>
              <a:rPr lang="vi-VN" sz="2000" dirty="0">
                <a:latin typeface="Times New Roman" panose="02020603050405020304" pitchFamily="18" charset="0"/>
                <a:cs typeface="Times New Roman" panose="02020603050405020304" pitchFamily="18" charset="0"/>
              </a:rPr>
              <a:t>Ánh mắt</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dịu hiền, trìu mế</a:t>
            </a:r>
            <a:r>
              <a:rPr lang="en-US" sz="2000" dirty="0">
                <a:latin typeface="Times New Roman" panose="02020603050405020304" pitchFamily="18" charset="0"/>
                <a:cs typeface="Times New Roman" panose="02020603050405020304" pitchFamily="18" charset="0"/>
              </a:rPr>
              <a:t>n</a:t>
            </a:r>
          </a:p>
          <a:p>
            <a:pPr>
              <a:buFontTx/>
              <a:buChar char="-"/>
            </a:pPr>
            <a:r>
              <a:rPr lang="vi-VN" sz="2000" dirty="0">
                <a:latin typeface="Times New Roman" panose="02020603050405020304" pitchFamily="18" charset="0"/>
                <a:cs typeface="Times New Roman" panose="02020603050405020304" pitchFamily="18" charset="0"/>
              </a:rPr>
              <a:t>Nét mặt</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vui tươi, thân thiện, gần gũi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endParaRPr lang="en-US" sz="2000" dirty="0">
              <a:latin typeface="Times New Roman" panose="02020603050405020304" pitchFamily="18" charset="0"/>
              <a:cs typeface="Times New Roman" panose="02020603050405020304" pitchFamily="18" charset="0"/>
            </a:endParaRPr>
          </a:p>
          <a:p>
            <a:pPr>
              <a:buFontTx/>
              <a:buChar char="-"/>
            </a:pPr>
            <a:r>
              <a:rPr lang="vi-VN" sz="2000" dirty="0">
                <a:latin typeface="Times New Roman" panose="02020603050405020304" pitchFamily="18" charset="0"/>
                <a:cs typeface="Times New Roman" panose="02020603050405020304" pitchFamily="18" charset="0"/>
              </a:rPr>
              <a:t>Cử chỉ</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nhẹ nhàng, ân cần, quan tâm</a:t>
            </a:r>
            <a:r>
              <a:rPr lang="en-US" sz="2000" dirty="0">
                <a:latin typeface="Times New Roman" panose="02020603050405020304" pitchFamily="18" charset="0"/>
                <a:cs typeface="Times New Roman" panose="02020603050405020304" pitchFamily="18" charset="0"/>
              </a:rPr>
              <a:t>; </a:t>
            </a:r>
          </a:p>
          <a:p>
            <a:pPr>
              <a:buFontTx/>
              <a:buChar char="-"/>
            </a:pPr>
            <a:r>
              <a:rPr lang="vi-VN" sz="2000" dirty="0">
                <a:latin typeface="Times New Roman" panose="02020603050405020304" pitchFamily="18" charset="0"/>
                <a:cs typeface="Times New Roman" panose="02020603050405020304" pitchFamily="18" charset="0"/>
              </a:rPr>
              <a:t>Tiếp xúc cơ thể</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nắm tay, xoa đầu, âu yếm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p>
          <a:p>
            <a:pPr>
              <a:buFontTx/>
              <a:buChar char="-"/>
            </a:pP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p>
          <a:p>
            <a:pPr>
              <a:buFontTx/>
              <a:buChar char="-"/>
            </a:pPr>
            <a:r>
              <a:rPr lang="en-US" sz="2000" dirty="0">
                <a:latin typeface="Times New Roman" panose="02020603050405020304" pitchFamily="18" charset="0"/>
                <a:cs typeface="Times New Roman" panose="02020603050405020304" pitchFamily="18" charset="0"/>
              </a:rPr>
              <a:t>Trang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a:t>
            </a:r>
          </a:p>
          <a:p>
            <a:pPr>
              <a:buFontTx/>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694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501" y="1256305"/>
            <a:ext cx="10519575" cy="5152445"/>
          </a:xfrm>
        </p:spPr>
        <p:txBody>
          <a:bodyPr/>
          <a:lstStyle/>
          <a:p>
            <a:pPr marL="914400" lvl="2" indent="0">
              <a:buNone/>
            </a:pPr>
            <a:endParaRPr lang="en-US" b="1" i="1" dirty="0"/>
          </a:p>
          <a:p>
            <a:pPr marL="914400" lvl="2" indent="0">
              <a:buNone/>
            </a:pPr>
            <a:r>
              <a:rPr lang="en-US" sz="2000" b="1" dirty="0">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MỘT SỐ ĐẶC TRƯNG GIAO TIẾP TÍCH CỰC CỦA GVMN VỚI TRẺ</a:t>
            </a:r>
          </a:p>
          <a:p>
            <a:pPr lvl="0">
              <a:buFont typeface="Wingdings" panose="05000000000000000000" pitchFamily="2" charset="2"/>
              <a:buChar char="Ø"/>
            </a:pPr>
            <a:r>
              <a:rPr lang="en-US" sz="2400" b="1" i="1" dirty="0" err="1">
                <a:solidFill>
                  <a:schemeClr val="tx1"/>
                </a:solidFill>
                <a:latin typeface="Times New Roman" panose="02020603050405020304" pitchFamily="18" charset="0"/>
                <a:cs typeface="Times New Roman" panose="02020603050405020304" pitchFamily="18" charset="0"/>
              </a:rPr>
              <a:t>Đáp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ứng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cầu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của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lvl="0">
              <a:buFontTx/>
              <a:buChar char="-"/>
            </a:pP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gũi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nắm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endParaRPr lang="en-US" sz="2400" dirty="0">
              <a:solidFill>
                <a:schemeClr val="tx1"/>
              </a:solidFill>
              <a:latin typeface="Times New Roman" panose="02020603050405020304" pitchFamily="18" charset="0"/>
              <a:cs typeface="Times New Roman" panose="02020603050405020304" pitchFamily="18" charset="0"/>
            </a:endParaRPr>
          </a:p>
          <a:p>
            <a:pPr lvl="0">
              <a:buFontTx/>
              <a:buChar char="-"/>
            </a:pP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trải</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khởi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giận</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98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1508</TotalTime>
  <Words>11436</Words>
  <Application>Microsoft Office PowerPoint</Application>
  <PresentationFormat>Widescreen</PresentationFormat>
  <Paragraphs>330</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Century Gothic</vt:lpstr>
      <vt:lpstr>Times New Roman</vt:lpstr>
      <vt:lpstr>Wingdings</vt:lpstr>
      <vt:lpstr>Wingdings 3</vt:lpstr>
      <vt:lpstr>Wisp</vt:lpstr>
      <vt:lpstr>ỦY BAN NHÂN DÂN HUYỆN THANH OAI TRƯỜNG MẦM NON DÂN HÒA </vt:lpstr>
      <vt:lpstr>NỘI DUNG CHÍNH </vt:lpstr>
      <vt:lpstr> KHÁI NIỆM VỀ GIAO TIẾP</vt:lpstr>
      <vt:lpstr>PowerPoint Presentation</vt:lpstr>
      <vt:lpstr>Câu hỏi thảo luận: </vt:lpstr>
      <vt:lpstr>NỘI DUNG GIAO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Giao tiếp trong hoạt động chơi - tập/ hoạt động học </vt:lpstr>
      <vt:lpstr>PowerPoint Presentation</vt:lpstr>
      <vt:lpstr>Giao tiếp trong hoạt động ăn, ngủ của trẻ </vt:lpstr>
      <vt:lpstr>PowerPoint Presentation</vt:lpstr>
      <vt:lpstr>Giao tiếp trong hoạt động chơi </vt:lpstr>
      <vt:lpstr>PowerPoint Presentation</vt:lpstr>
      <vt:lpstr>Giao tiếp trong hoạt động trả trẻ  </vt:lpstr>
      <vt:lpstr>PowerPoint Presentation</vt:lpstr>
      <vt:lpstr>PowerPoint Presentation</vt:lpstr>
      <vt:lpstr> Nhìn chung thực trạng về giao tiếp của GVMN với trẻ như sau: </vt:lpstr>
      <vt:lpstr>PowerPoint Presentation</vt:lpstr>
      <vt:lpstr>PowerPoint Presentation</vt:lpstr>
      <vt:lpstr>Biện pháp điều chỉnh giao tiếp theo hướng tích cực giữa GVMN với trẻ  </vt:lpstr>
      <vt:lpstr>PowerPoint Presentation</vt:lpstr>
      <vt:lpstr>PowerPoint Presentation</vt:lpstr>
      <vt:lpstr>GV sử dụng các phương tiện giao tiếp hiệu quả </vt:lpstr>
      <vt:lpstr>Tạo mối quan hệ tốt giữa cô và trẻ  </vt:lpstr>
      <vt:lpstr>PowerPoint Presentation</vt:lpstr>
      <vt:lpstr>PowerPoint Presentation</vt:lpstr>
      <vt:lpstr>PowerPoint Presentation</vt:lpstr>
      <vt:lpstr>PowerPoint Presentation</vt:lpstr>
      <vt:lpstr>Cách xử lý - Tìm hiểu nguyên nhân thông qua phụ huynh học sinh và theo dõi các bữa ăn của trẻ tại lớp. - Trò chuyện với trẻ hoặc cả lớp về các món ăn có thịt..  Và lợi ích của món ăn với cơ thể  - Tổ chức và động viên trẻ tham gia vào các hoạt động “ Bé tập làm nội trợ” để cho trẻ tự chế biến các món ăn từ thịt….như làm những món đơn giản: món nem , phở cuốn … - Hàng ngày đến bữa ăn , cô giáo giới thiệu các món ăn và động viên trẻ ăn ít một  - Phối hợp với phụ huynh chế biến các món ăn nhỏ từ thịt để trẻ tập ăn, hôm nay ăn ít mai ăn nhiều .  </vt:lpstr>
      <vt:lpstr>HOẠT ĐỘNG 2 GIAO TIẾP GIỮA GVMN VỚI CHA, MẸ TRẺ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trạng giao tiếp giữa GVMN với Cha mẹ của trẻ  </vt:lpstr>
      <vt:lpstr>Biện pháp điều chỉnh giao tiếp theo hướng tích cực hơn giữa GVMN với Cha, mẹ của trẻ  </vt:lpstr>
      <vt:lpstr>PowerPoint Presentation</vt:lpstr>
      <vt:lpstr>PowerPoint Presentation</vt:lpstr>
      <vt:lpstr>PowerPoint Presentation</vt:lpstr>
      <vt:lpstr>Tình huống : Ở lớp có 1 trẻ bị ốm, mệt nhưng phụ huynh vẫn đưa trẻ đến lớp. Nếu là các cô thì cô giáo sẽ xử lý tình huống này như thế nào ? </vt:lpstr>
      <vt:lpstr>Cách xử lý tình huống .</vt:lpstr>
      <vt:lpstr>Hoạt động 3 Những cách giao tiếp với đồng nghiệp </vt:lpstr>
      <vt:lpstr>2. Trực tiếp đàm thoại để giải tỏa mọi hiểu lầm  - Cùng làm trong trường, ít nhiều sẽ có những chuyện ganh đua hay những tin đồn sai sự thật ảnh hưởng đến mối quan hệ của bạn và người đồng nghiệp nào đó. - Tùy vào tính chất vấn đề, bạn có thể chọn cách im lặng để thời gian trả lời, tuy nhiên, một khi sự việc đã đi quá xa, ảnh hưởng đến công việc, tâm trạng và danh dự của bạn thì việc gặp trực tiếp đồng nghiệp hoặc đối thoại 3 bên cùng người lan truyền tin đồn là điều cực kỳ cần thiết. </vt:lpstr>
      <vt:lpstr>3. Phản biện theo hướng xây dựng tích cực - Cùng một mục đích nhưng cách nói, thái độ nói có thể đưa nội dung đi theo hai hướng khác nhau. Để hoàn thành tốt nhất nhiệm vụ,những đóng góp ý kiến  thậm chí phản bác ý kiến của người khác là điều khó tránh. - Vấn đề là chúng ta cần hiểu rằng,mọi phản biện của mình đều nhằm mục đích làm cho mọi thứ tốt hơn chứ không phải vì muốn “dìm hàng” ai đó. Với suy  nghĩ này, mỗi lời nói phản biện của chúng ta sẽ có sự điều tiết cảm xúc cá nhân, đảm bảo mọi người hiểu được ý bạn trình bày theo hướng góp ý tích cực cho toàn phòng ban. </vt:lpstr>
      <vt:lpstr>4. Tạo dựng lòng tin với đồng nghiệp - Có lòng tin ở nhau, tập thể mới thật sự đoàn kết, hết mình vì mục tiêu chung. Xây dựng lòng tin nơi đồng nghiệp không chỉ thông qua thành tích làm việc, mà còn ở việc diễn ra suôn sẻ , thái độ sống, đạo đức của mỗi người .   =&gt; Vì vậy, việc giao tiếp rõ ràng, trung thực, súc tích và minh bạch sẽ giúp bạn xây dựng thành công lòng tin nơi đồng nghiệp. Và một khi đã có được lòng tin từ tập thể, những xung đột hiểu lầm sẽ không còn hiện hữu, quá trình hợp tác làm việc </vt:lpstr>
      <vt:lpstr>=&gt; Tóm lại, cách giao tiếp tốt với đồng nghiệp là “hãy đối xử với người khác theo cách bạn mong muốn được đối xử”. Dù rằng mỗi người mỗi tính, không thể làm hài lòng tất cả mọi người nhưng với phương châm giao tiếp trên , tôi chắc chắn bạn sẽ tạo dựng mối quan hệ công việc tốt với mọi đồng nghiệp.</vt:lpstr>
      <vt:lpstr>KHÁI NIỆM VỀ ỨNG XỬ </vt:lpstr>
      <vt:lpstr>1. Khái niệm về ứng xử: </vt:lpstr>
      <vt:lpstr>2. Các nguyên tắc ứng xử sư phạm của giáo viên mầm non với trẻ mầm non gồm có các nguyên tắc như sau : </vt:lpstr>
      <vt:lpstr>- Giao tiếp ứng xử với trẻ bằng sự thành tâm, thiện ý của giáo viên (bằng tấm lòng nhân hậu): Giáo viên dành toàn tâm, toàn ý để kích thích sự phát triển thể chất, tình cảm, trí tuệ cho trẻ. Lấy sự thành tâm, thiện ý làm gốc cho hành vi ứng xử của mình, giáo viên sẽ tạo ra nhiều biện pháp, phương tiện tiếp cận với trẻ, vừa chăm sóc, vừa giáo dục trẻ nên người. Giáo viên luôn mong muốn mọi điều tốt đẹp cho trẻ. Muốn trẻ phát triển tốt về thể chất và tâm hồn. Giành những gì tốt nhất cho trẻ. Sự thành tâm, thiện ý của giáo viên thể hiện ở việc nói năng ngọt ngào, dịu dàng với trẻ, thường xuyên khen ngợi trẻ, ít có xu hướng chê bai trẻ. </vt:lpstr>
      <vt:lpstr>PowerPoint Presentation</vt:lpstr>
      <vt:lpstr>- Nguyên tắc nhẹ nhàng, cởi mở, vui tươi. Nguyên tắc này thể hiện nghệ thuật giao tiếp ứng xử của giáo viên đối với trẻ. Ở độ tuổi mầm non, xúc cảm của trẻ phát triển rất mạnh, mọi phản ứng hành vi của trẻ do xúc cảm ngự trị “vừa khóc, vừa cười”, thần kinh dễ hưng phấn, vốn sống, kinh nghiệm còn quá ít ỏi, chưa hiểu những lời dạy phức tạp của cô giáo. Trong giao tiếp ứng xử cô – trẻ, cô giáo không nên ham giải thích vì trẻ chưa đủ nhận thức để hiểu, để nhớ và vận dụng vào hành vi. Khi tiếp xúc với trẻ, cô phải luôn có cảm xúc tích cực vui vẻ để lan truyền hưng phấn sang trẻ. Nét mặt, ánh mắt, nụ cười hành vi của cô phải tạo cho trẻ cảm nhận được bầu không khí tâm lý thoải mái. Tránh tạo ra bầu không khí căng thẳng, áp lực. Nếu thực hiện được nguyên tắc này sẽ tạo ra cho trẻ cảm giác an toàn, bình yên, dễ chịu khi được sống bên giáo viên.</vt:lpstr>
      <vt:lpstr>- Nguyên tắc vừa dạy – vừa dỗ: Giáo viên mầm non vừa che chở, vừa bảo vệ, nuôi dưỡng, dạy dỗ trẻ nên người, là người có ích cho xã hội. Quá trình xã hội hóa của trẻ được nguyên tắc này đặc biệt quan tâm. Trong ý thức của giáo viên luôn thường trực việc dạy cho trẻ những hành vi ứng xử với tự nhiên, xã hội, con người và chính đứa trẻ. Việc dỗ trẻ của giáo viên được thể hiện: Dỗ trẻ nín khóc. Khi trẻ không được thỏa mãn 1 nhu cầu nào đó, hoặc sự đau đớn…sẽ dễ khóc =&gt; giáo viên phải dỗ dành trẻ =&gt; giáo viên phải chăm sóc tỉ mỉ từng trẻ. Trẻ bướng bỉnh, sự hãi, không chấp nhận một việc gì đó giáo viên dỗ dành để trẻ nghe lời. Dỗ trẻ để tập cho trẻ một thói quen hành vi tốt: chào người lớn, không khóc đòi mẹ, ăn hết xuất, ngủ đúng giờ… Nâng niu trẻ, ôm ấp, xoa nắn, vệ sinh cho trẻ một cách thân thương, ruột thịt để tạo cho trẻ cảm giác an toàn.</vt:lpstr>
      <vt:lpstr>Thảo luận.   Anh/chị cho biết những quy tắc ứng xử của nhà trường với trẻ, phụ huynh và đồng nghiệp trong năm học  2023-2024?</vt:lpstr>
      <vt:lpstr>3. Những quy tắc ứng xử của nhà trường với trẻ, phụ huynh và đồng nghiệp trong năm học 2023 – 2024 .</vt:lpstr>
      <vt:lpstr>PowerPoint Presentation</vt:lpstr>
      <vt:lpstr>PowerPoint Presentation</vt:lpstr>
      <vt:lpstr>PowerPoint Presentation</vt:lpstr>
      <vt:lpstr>PowerPoint Presentation</vt:lpstr>
      <vt:lpstr>TRÂN TRỌNG CẢM ƠN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TIẾP TÍCH CỰC  CỦA GIÁO VIÊN MẦM NON VỚI TRẺ VÀ CHA, MẸ CỦA TRẺ</dc:title>
  <dc:creator>DELL</dc:creator>
  <cp:lastModifiedBy>Administrator</cp:lastModifiedBy>
  <cp:revision>188</cp:revision>
  <dcterms:created xsi:type="dcterms:W3CDTF">2018-07-08T02:16:21Z</dcterms:created>
  <dcterms:modified xsi:type="dcterms:W3CDTF">2024-08-13T08:39:06Z</dcterms:modified>
</cp:coreProperties>
</file>