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5" r:id="rId3"/>
    <p:sldId id="266" r:id="rId4"/>
    <p:sldId id="267" r:id="rId5"/>
    <p:sldId id="268" r:id="rId6"/>
    <p:sldId id="269" r:id="rId7"/>
    <p:sldId id="270" r:id="rId8"/>
    <p:sldId id="271" r:id="rId9"/>
    <p:sldId id="272" r:id="rId10"/>
    <p:sldId id="273" r:id="rId11"/>
    <p:sldId id="274" r:id="rId12"/>
    <p:sldId id="275" r:id="rId13"/>
    <p:sldId id="285" r:id="rId14"/>
    <p:sldId id="276" r:id="rId15"/>
    <p:sldId id="277" r:id="rId16"/>
    <p:sldId id="278" r:id="rId17"/>
    <p:sldId id="279" r:id="rId18"/>
    <p:sldId id="280" r:id="rId19"/>
    <p:sldId id="281" r:id="rId20"/>
    <p:sldId id="282" r:id="rId21"/>
    <p:sldId id="283" r:id="rId22"/>
    <p:sldId id="284" r:id="rId23"/>
    <p:sldId id="28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4" d="100"/>
          <a:sy n="64" d="100"/>
        </p:scale>
        <p:origin x="9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BE41CA6-B0F7-46C1-A286-5DAC48717DD3}" type="datetimeFigureOut">
              <a:rPr lang="en-US" smtClean="0"/>
              <a:t>8/6/2024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CC0C944B-0962-4D44-9FA0-6F607795880A}"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5693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E41CA6-B0F7-46C1-A286-5DAC48717DD3}" type="datetimeFigureOut">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0C944B-0962-4D44-9FA0-6F607795880A}" type="slidenum">
              <a:rPr lang="en-US" smtClean="0"/>
              <a:t>‹#›</a:t>
            </a:fld>
            <a:endParaRPr lang="en-US"/>
          </a:p>
        </p:txBody>
      </p:sp>
    </p:spTree>
    <p:extLst>
      <p:ext uri="{BB962C8B-B14F-4D97-AF65-F5344CB8AC3E}">
        <p14:creationId xmlns:p14="http://schemas.microsoft.com/office/powerpoint/2010/main" val="2946094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E41CA6-B0F7-46C1-A286-5DAC48717DD3}"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0C944B-0962-4D44-9FA0-6F607795880A}"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1481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E41CA6-B0F7-46C1-A286-5DAC48717DD3}"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0C944B-0962-4D44-9FA0-6F607795880A}"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7668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E41CA6-B0F7-46C1-A286-5DAC48717DD3}"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0C944B-0962-4D44-9FA0-6F607795880A}" type="slidenum">
              <a:rPr lang="en-US" smtClean="0"/>
              <a:t>‹#›</a:t>
            </a:fld>
            <a:endParaRPr lang="en-US"/>
          </a:p>
        </p:txBody>
      </p:sp>
    </p:spTree>
    <p:extLst>
      <p:ext uri="{BB962C8B-B14F-4D97-AF65-F5344CB8AC3E}">
        <p14:creationId xmlns:p14="http://schemas.microsoft.com/office/powerpoint/2010/main" val="2252041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E41CA6-B0F7-46C1-A286-5DAC48717DD3}"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0C944B-0962-4D44-9FA0-6F607795880A}"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8852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E41CA6-B0F7-46C1-A286-5DAC48717DD3}"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0C944B-0962-4D44-9FA0-6F607795880A}"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6705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E41CA6-B0F7-46C1-A286-5DAC48717DD3}"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0C944B-0962-4D44-9FA0-6F607795880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7997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E41CA6-B0F7-46C1-A286-5DAC48717DD3}"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0C944B-0962-4D44-9FA0-6F607795880A}"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2695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E41CA6-B0F7-46C1-A286-5DAC48717DD3}"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0C944B-0962-4D44-9FA0-6F607795880A}" type="slidenum">
              <a:rPr lang="en-US" smtClean="0"/>
              <a:t>‹#›</a:t>
            </a:fld>
            <a:endParaRPr lang="en-US"/>
          </a:p>
        </p:txBody>
      </p:sp>
    </p:spTree>
    <p:extLst>
      <p:ext uri="{BB962C8B-B14F-4D97-AF65-F5344CB8AC3E}">
        <p14:creationId xmlns:p14="http://schemas.microsoft.com/office/powerpoint/2010/main" val="715486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E41CA6-B0F7-46C1-A286-5DAC48717DD3}"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0C944B-0962-4D44-9FA0-6F607795880A}"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48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E41CA6-B0F7-46C1-A286-5DAC48717DD3}" type="datetimeFigureOut">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0C944B-0962-4D44-9FA0-6F607795880A}" type="slidenum">
              <a:rPr lang="en-US" smtClean="0"/>
              <a:t>‹#›</a:t>
            </a:fld>
            <a:endParaRPr lang="en-US"/>
          </a:p>
        </p:txBody>
      </p:sp>
    </p:spTree>
    <p:extLst>
      <p:ext uri="{BB962C8B-B14F-4D97-AF65-F5344CB8AC3E}">
        <p14:creationId xmlns:p14="http://schemas.microsoft.com/office/powerpoint/2010/main" val="743976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E41CA6-B0F7-46C1-A286-5DAC48717DD3}" type="datetimeFigureOut">
              <a:rPr lang="en-US" smtClean="0"/>
              <a:t>8/6/2024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0C944B-0962-4D44-9FA0-6F607795880A}"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1106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E41CA6-B0F7-46C1-A286-5DAC48717DD3}" type="datetimeFigureOut">
              <a:rPr lang="en-US" smtClean="0"/>
              <a:t>8/6/2024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0C944B-0962-4D44-9FA0-6F607795880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2752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E41CA6-B0F7-46C1-A286-5DAC48717DD3}" type="datetimeFigureOut">
              <a:rPr lang="en-US" smtClean="0"/>
              <a:t>8/6/2024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0C944B-0962-4D44-9FA0-6F607795880A}" type="slidenum">
              <a:rPr lang="en-US" smtClean="0"/>
              <a:t>‹#›</a:t>
            </a:fld>
            <a:endParaRPr lang="en-US"/>
          </a:p>
        </p:txBody>
      </p:sp>
    </p:spTree>
    <p:extLst>
      <p:ext uri="{BB962C8B-B14F-4D97-AF65-F5344CB8AC3E}">
        <p14:creationId xmlns:p14="http://schemas.microsoft.com/office/powerpoint/2010/main" val="4067296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E41CA6-B0F7-46C1-A286-5DAC48717DD3}" type="datetimeFigureOut">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0C944B-0962-4D44-9FA0-6F607795880A}"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264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E41CA6-B0F7-46C1-A286-5DAC48717DD3}" type="datetimeFigureOut">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0C944B-0962-4D44-9FA0-6F607795880A}" type="slidenum">
              <a:rPr lang="en-US" smtClean="0"/>
              <a:t>‹#›</a:t>
            </a:fld>
            <a:endParaRPr lang="en-US"/>
          </a:p>
        </p:txBody>
      </p:sp>
    </p:spTree>
    <p:extLst>
      <p:ext uri="{BB962C8B-B14F-4D97-AF65-F5344CB8AC3E}">
        <p14:creationId xmlns:p14="http://schemas.microsoft.com/office/powerpoint/2010/main" val="3708649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BE41CA6-B0F7-46C1-A286-5DAC48717DD3}" type="datetimeFigureOut">
              <a:rPr lang="en-US" smtClean="0"/>
              <a:t>8/6/2024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C0C944B-0962-4D44-9FA0-6F607795880A}" type="slidenum">
              <a:rPr lang="en-US" smtClean="0"/>
              <a:t>‹#›</a:t>
            </a:fld>
            <a:endParaRPr lang="en-US"/>
          </a:p>
        </p:txBody>
      </p:sp>
    </p:spTree>
    <p:extLst>
      <p:ext uri="{BB962C8B-B14F-4D97-AF65-F5344CB8AC3E}">
        <p14:creationId xmlns:p14="http://schemas.microsoft.com/office/powerpoint/2010/main" val="32908942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data:image/png;base64,iVBORw0KGgoAAAANSUhEUgAAAwwAAAIIAQAAAADr4lR0AAAAAnRSTlMAAHaTzTgAAABJSURBVHja7cExAQAAAMKg9U9tDQ+gAAAAAAAAAAAAAAAAAAAAAAAAAAAAAAAAAAAAAAAAAAAAAAAAAAAAAAAAAAAAAAAAAIAXA8kYAAERBXTGAAAAAElFTkSuQmCC"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thegioididong.com/game-app/cach-sua-loi-font-chu-trong-word-tu-dong-cuc-ky-nhanh-chong-1325002" TargetMode="External"/><Relationship Id="rId2" Type="http://schemas.openxmlformats.org/officeDocument/2006/relationships/hyperlink" Target="https://www.thegioididong.com/game-app/download-unikey-231625" TargetMode="Externa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thegioididong.com/game-app/cach-doi-don-vi-trong-word-tu-inch-sang-cm-cho-moi-phien-ban-1309386" TargetMode="External"/><Relationship Id="rId2" Type="http://schemas.openxmlformats.org/officeDocument/2006/relationships/hyperlink" Target="https://www.thegioididong.com/game-app/nhung-quy-tac-go-van-ban-trong-word-ban-can-biet-de-thuc-hien-1340423" TargetMode="Externa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thegioididong.com/game-app/kich-thuoc-kho-giay-a0-a1-a2-a3-a4-a5-a6-chuan-nhat-1352614"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thegioididong.com/game-app/cach-can-le-trong-word-2010-2016-2013-2007-2019-chuan-cac-kho-1290460" TargetMode="Externa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715F04-393D-DFA8-6590-447B2E92F203}"/>
              </a:ext>
            </a:extLst>
          </p:cNvPr>
          <p:cNvSpPr txBox="1"/>
          <p:nvPr/>
        </p:nvSpPr>
        <p:spPr>
          <a:xfrm>
            <a:off x="3216287" y="671429"/>
            <a:ext cx="5030864" cy="769441"/>
          </a:xfrm>
          <a:prstGeom prst="rect">
            <a:avLst/>
          </a:prstGeom>
          <a:noFill/>
        </p:spPr>
        <p:txBody>
          <a:bodyPr wrap="none" rtlCol="0">
            <a:spAutoFit/>
          </a:bodyPr>
          <a:lstStyle/>
          <a:p>
            <a:pPr algn="ctr"/>
            <a:r>
              <a:rPr lang="en-US" sz="2000" dirty="0">
                <a:gradFill>
                  <a:gsLst>
                    <a:gs pos="3000">
                      <a:schemeClr val="tx1"/>
                    </a:gs>
                    <a:gs pos="100000">
                      <a:srgbClr val="FF0000"/>
                    </a:gs>
                  </a:gsLst>
                  <a:lin ang="5400000" scaled="1"/>
                </a:gradFill>
                <a:latin typeface="Times New Roman" panose="02020603050405020304" pitchFamily="18" charset="0"/>
                <a:cs typeface="Times New Roman" panose="02020603050405020304" pitchFamily="18" charset="0"/>
              </a:rPr>
              <a:t>ỦY BAN NHÂN DÂN HUYỆN THANH OAI</a:t>
            </a:r>
          </a:p>
          <a:p>
            <a:pPr algn="ctr"/>
            <a:r>
              <a:rPr lang="en-US" sz="2400" b="1" dirty="0">
                <a:gradFill>
                  <a:gsLst>
                    <a:gs pos="3000">
                      <a:schemeClr val="tx1"/>
                    </a:gs>
                    <a:gs pos="100000">
                      <a:srgbClr val="FF0000"/>
                    </a:gs>
                  </a:gsLst>
                  <a:lin ang="5400000" scaled="1"/>
                </a:gradFill>
                <a:latin typeface="Times New Roman" panose="02020603050405020304" pitchFamily="18" charset="0"/>
                <a:cs typeface="Times New Roman" panose="02020603050405020304" pitchFamily="18" charset="0"/>
              </a:rPr>
              <a:t>TRƯỜNG MẦM NON DÂN HÒA</a:t>
            </a:r>
          </a:p>
        </p:txBody>
      </p:sp>
      <p:sp>
        <p:nvSpPr>
          <p:cNvPr id="5" name="TextBox 4">
            <a:extLst>
              <a:ext uri="{FF2B5EF4-FFF2-40B4-BE49-F238E27FC236}">
                <a16:creationId xmlns:a16="http://schemas.microsoft.com/office/drawing/2014/main" id="{F842EB24-4ED1-2760-DF61-A43563877C3D}"/>
              </a:ext>
            </a:extLst>
          </p:cNvPr>
          <p:cNvSpPr txBox="1"/>
          <p:nvPr/>
        </p:nvSpPr>
        <p:spPr>
          <a:xfrm>
            <a:off x="1307429" y="4847595"/>
            <a:ext cx="8984383" cy="1200329"/>
          </a:xfrm>
          <a:prstGeom prst="rect">
            <a:avLst/>
          </a:prstGeom>
          <a:noFill/>
        </p:spPr>
        <p:txBody>
          <a:bodyPr wrap="none" rtlCol="0">
            <a:spAutoFit/>
          </a:bodyPr>
          <a:lstStyle/>
          <a:p>
            <a:pPr algn="just"/>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Nhóm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điều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hành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buổi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tập</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huấn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Tổ</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chuyên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môn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trường</a:t>
            </a:r>
            <a:r>
              <a:rPr lang="en-US" sz="2400" dirty="0">
                <a:solidFill>
                  <a:srgbClr val="002060"/>
                </a:solidFill>
                <a:latin typeface="Times New Roman" panose="02020603050405020304" pitchFamily="18" charset="0"/>
                <a:cs typeface="Times New Roman" panose="02020603050405020304" pitchFamily="18" charset="0"/>
              </a:rPr>
              <a:t> MN </a:t>
            </a:r>
            <a:r>
              <a:rPr lang="en-US" sz="2400" dirty="0" err="1">
                <a:solidFill>
                  <a:srgbClr val="002060"/>
                </a:solidFill>
                <a:latin typeface="Times New Roman" panose="02020603050405020304" pitchFamily="18" charset="0"/>
                <a:cs typeface="Times New Roman" panose="02020603050405020304" pitchFamily="18" charset="0"/>
              </a:rPr>
              <a:t>Dân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Hòa</a:t>
            </a:r>
            <a:endParaRPr lang="en-US" sz="2400" dirty="0">
              <a:solidFill>
                <a:srgbClr val="002060"/>
              </a:solidFill>
              <a:latin typeface="Times New Roman" panose="02020603050405020304" pitchFamily="18" charset="0"/>
              <a:cs typeface="Times New Roman" panose="02020603050405020304" pitchFamily="18" charset="0"/>
            </a:endParaRPr>
          </a:p>
          <a:p>
            <a:pPr algn="just"/>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Gv</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hướng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dẫn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Nguyễn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Thị</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Bích</a:t>
            </a:r>
            <a:r>
              <a:rPr lang="en-US" sz="2400" dirty="0">
                <a:solidFill>
                  <a:srgbClr val="002060"/>
                </a:solidFill>
                <a:latin typeface="Times New Roman" panose="02020603050405020304" pitchFamily="18" charset="0"/>
                <a:cs typeface="Times New Roman" panose="02020603050405020304" pitchFamily="18" charset="0"/>
              </a:rPr>
              <a:t> Giang</a:t>
            </a:r>
          </a:p>
          <a:p>
            <a:pPr algn="just"/>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Chức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vụ</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Tổ</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phó</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chuyên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môn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tổ</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mẫu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giáo</a:t>
            </a:r>
            <a:r>
              <a:rPr lang="en-US" sz="2400" dirty="0">
                <a:solidFill>
                  <a:srgbClr val="002060"/>
                </a:solidFill>
                <a:latin typeface="Times New Roman" panose="02020603050405020304" pitchFamily="18" charset="0"/>
                <a:cs typeface="Times New Roman" panose="02020603050405020304" pitchFamily="18" charset="0"/>
              </a:rPr>
              <a:t> 4 – 5 </a:t>
            </a:r>
            <a:r>
              <a:rPr lang="en-US" sz="2400" dirty="0" err="1">
                <a:solidFill>
                  <a:srgbClr val="002060"/>
                </a:solidFill>
                <a:latin typeface="Times New Roman" panose="02020603050405020304" pitchFamily="18" charset="0"/>
                <a:cs typeface="Times New Roman" panose="02020603050405020304" pitchFamily="18" charset="0"/>
              </a:rPr>
              <a:t>tuổi</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6422534-58D4-4D8B-4E21-57F2D7336102}"/>
              </a:ext>
            </a:extLst>
          </p:cNvPr>
          <p:cNvSpPr txBox="1"/>
          <p:nvPr/>
        </p:nvSpPr>
        <p:spPr>
          <a:xfrm>
            <a:off x="9061924" y="5817239"/>
            <a:ext cx="2595582" cy="369332"/>
          </a:xfrm>
          <a:prstGeom prst="rect">
            <a:avLst/>
          </a:prstGeom>
          <a:noFill/>
        </p:spPr>
        <p:txBody>
          <a:bodyPr wrap="none" rtlCol="0">
            <a:spAutoFit/>
          </a:bodyPr>
          <a:lstStyle/>
          <a:p>
            <a:r>
              <a:rPr lang="en-US" dirty="0" err="1"/>
              <a:t>Ngày</a:t>
            </a:r>
            <a:r>
              <a:rPr lang="en-US" dirty="0"/>
              <a:t> 23 </a:t>
            </a:r>
            <a:r>
              <a:rPr lang="en-US" dirty="0" err="1"/>
              <a:t>tháng</a:t>
            </a:r>
            <a:r>
              <a:rPr lang="en-US" dirty="0"/>
              <a:t> 7 </a:t>
            </a:r>
            <a:r>
              <a:rPr lang="en-US" dirty="0" err="1"/>
              <a:t>năm</a:t>
            </a:r>
            <a:r>
              <a:rPr lang="en-US" dirty="0"/>
              <a:t> 2024</a:t>
            </a:r>
          </a:p>
        </p:txBody>
      </p:sp>
      <p:sp>
        <p:nvSpPr>
          <p:cNvPr id="2" name="TextBox 1">
            <a:extLst>
              <a:ext uri="{FF2B5EF4-FFF2-40B4-BE49-F238E27FC236}">
                <a16:creationId xmlns:a16="http://schemas.microsoft.com/office/drawing/2014/main" id="{A3108E07-991F-C499-93A4-568F23AA9C28}"/>
              </a:ext>
            </a:extLst>
          </p:cNvPr>
          <p:cNvSpPr txBox="1"/>
          <p:nvPr/>
        </p:nvSpPr>
        <p:spPr>
          <a:xfrm>
            <a:off x="1375332" y="1625536"/>
            <a:ext cx="8848578" cy="1809726"/>
          </a:xfrm>
          <a:prstGeom prst="rect">
            <a:avLst/>
          </a:prstGeom>
          <a:noFill/>
        </p:spPr>
        <p:txBody>
          <a:bodyPr wrap="square" rtlCol="0">
            <a:spAutoFit/>
          </a:bodyPr>
          <a:lstStyle/>
          <a:p>
            <a:pPr algn="ctr"/>
            <a:r>
              <a:rPr lang="en-US" sz="2400" b="1" dirty="0">
                <a:gradFill>
                  <a:gsLst>
                    <a:gs pos="4000">
                      <a:srgbClr val="C00000"/>
                    </a:gs>
                    <a:gs pos="100000">
                      <a:srgbClr val="002060"/>
                    </a:gs>
                  </a:gsLst>
                  <a:lin ang="5400000" scaled="1"/>
                </a:gradFill>
                <a:latin typeface="Times New Roman" panose="02020603050405020304" pitchFamily="18" charset="0"/>
                <a:cs typeface="Times New Roman" panose="02020603050405020304" pitchFamily="18" charset="0"/>
              </a:rPr>
              <a:t>BỒI DƯỠNG CHUYÊN ĐỀ  KỸ NĂNG SOẠN THẢO VĂN BẢN </a:t>
            </a:r>
          </a:p>
          <a:p>
            <a:pPr algn="ctr"/>
            <a:r>
              <a:rPr lang="en-US" sz="2400" b="1" dirty="0">
                <a:gradFill>
                  <a:gsLst>
                    <a:gs pos="4000">
                      <a:srgbClr val="C00000"/>
                    </a:gs>
                    <a:gs pos="100000">
                      <a:srgbClr val="002060"/>
                    </a:gs>
                  </a:gsLst>
                  <a:lin ang="5400000" scaled="1"/>
                </a:gradFill>
                <a:latin typeface="Times New Roman" panose="02020603050405020304" pitchFamily="18" charset="0"/>
                <a:cs typeface="Times New Roman" panose="02020603050405020304" pitchFamily="18" charset="0"/>
              </a:rPr>
              <a:t>TRÊN PHẦN MỀM MICROSOFT WORD – KĨ NĂNG SOẠN GIÁO ÁN ĐIỆN TỬ PW</a:t>
            </a:r>
          </a:p>
          <a:p>
            <a:pPr algn="ctr">
              <a:lnSpc>
                <a:spcPct val="120000"/>
              </a:lnSpc>
            </a:pPr>
            <a:r>
              <a:rPr lang="en-US" b="1" i="1" dirty="0" err="1">
                <a:solidFill>
                  <a:srgbClr val="333333"/>
                </a:solidFill>
                <a:effectLst/>
                <a:latin typeface="Times New Roman" panose="02020603050405020304" pitchFamily="18" charset="0"/>
                <a:ea typeface="Times New Roman" panose="02020603050405020304" pitchFamily="18" charset="0"/>
              </a:rPr>
              <a:t>Nghị</a:t>
            </a:r>
            <a:r>
              <a:rPr lang="en-US" b="1" i="1" dirty="0">
                <a:solidFill>
                  <a:srgbClr val="333333"/>
                </a:solidFill>
                <a:effectLst/>
                <a:latin typeface="Times New Roman" panose="02020603050405020304" pitchFamily="18" charset="0"/>
                <a:ea typeface="Times New Roman" panose="02020603050405020304" pitchFamily="18" charset="0"/>
              </a:rPr>
              <a:t> </a:t>
            </a:r>
            <a:r>
              <a:rPr lang="en-US" b="1" i="1" dirty="0" err="1">
                <a:solidFill>
                  <a:srgbClr val="333333"/>
                </a:solidFill>
                <a:effectLst/>
                <a:latin typeface="Times New Roman" panose="02020603050405020304" pitchFamily="18" charset="0"/>
                <a:ea typeface="Times New Roman" panose="02020603050405020304" pitchFamily="18" charset="0"/>
              </a:rPr>
              <a:t>định</a:t>
            </a:r>
            <a:r>
              <a:rPr lang="en-US" b="1" i="1" dirty="0">
                <a:solidFill>
                  <a:srgbClr val="333333"/>
                </a:solidFill>
                <a:effectLst/>
                <a:latin typeface="Times New Roman" panose="02020603050405020304" pitchFamily="18" charset="0"/>
                <a:ea typeface="Times New Roman" panose="02020603050405020304" pitchFamily="18" charset="0"/>
              </a:rPr>
              <a:t> </a:t>
            </a:r>
            <a:r>
              <a:rPr lang="en-US" b="1" i="1" dirty="0" err="1">
                <a:solidFill>
                  <a:srgbClr val="333333"/>
                </a:solidFill>
                <a:effectLst/>
                <a:latin typeface="Times New Roman" panose="02020603050405020304" pitchFamily="18" charset="0"/>
                <a:ea typeface="Times New Roman" panose="02020603050405020304" pitchFamily="18" charset="0"/>
              </a:rPr>
              <a:t>số</a:t>
            </a:r>
            <a:r>
              <a:rPr lang="en-US" b="1" i="1" dirty="0">
                <a:solidFill>
                  <a:srgbClr val="333333"/>
                </a:solidFill>
                <a:effectLst/>
                <a:latin typeface="Times New Roman" panose="02020603050405020304" pitchFamily="18" charset="0"/>
                <a:ea typeface="Times New Roman" panose="02020603050405020304" pitchFamily="18" charset="0"/>
              </a:rPr>
              <a:t> 30/2020/NĐ-CP </a:t>
            </a:r>
            <a:r>
              <a:rPr lang="en-US" b="1" i="1" dirty="0" err="1">
                <a:solidFill>
                  <a:srgbClr val="333333"/>
                </a:solidFill>
                <a:effectLst/>
                <a:latin typeface="Times New Roman" panose="02020603050405020304" pitchFamily="18" charset="0"/>
                <a:ea typeface="Times New Roman" panose="02020603050405020304" pitchFamily="18" charset="0"/>
              </a:rPr>
              <a:t>ngày</a:t>
            </a:r>
            <a:r>
              <a:rPr lang="en-US" b="1" i="1" dirty="0">
                <a:solidFill>
                  <a:srgbClr val="333333"/>
                </a:solidFill>
                <a:effectLst/>
                <a:latin typeface="Times New Roman" panose="02020603050405020304" pitchFamily="18" charset="0"/>
                <a:ea typeface="Times New Roman" panose="02020603050405020304" pitchFamily="18" charset="0"/>
              </a:rPr>
              <a:t> 05 </a:t>
            </a:r>
            <a:r>
              <a:rPr lang="en-US" b="1" i="1" dirty="0" err="1">
                <a:solidFill>
                  <a:srgbClr val="333333"/>
                </a:solidFill>
                <a:effectLst/>
                <a:latin typeface="Times New Roman" panose="02020603050405020304" pitchFamily="18" charset="0"/>
                <a:ea typeface="Times New Roman" panose="02020603050405020304" pitchFamily="18" charset="0"/>
              </a:rPr>
              <a:t>tháng</a:t>
            </a:r>
            <a:r>
              <a:rPr lang="en-US" b="1" i="1" dirty="0">
                <a:solidFill>
                  <a:srgbClr val="333333"/>
                </a:solidFill>
                <a:effectLst/>
                <a:latin typeface="Times New Roman" panose="02020603050405020304" pitchFamily="18" charset="0"/>
                <a:ea typeface="Times New Roman" panose="02020603050405020304" pitchFamily="18" charset="0"/>
              </a:rPr>
              <a:t> 3 </a:t>
            </a:r>
            <a:r>
              <a:rPr lang="en-US" b="1" i="1" dirty="0" err="1">
                <a:solidFill>
                  <a:srgbClr val="333333"/>
                </a:solidFill>
                <a:effectLst/>
                <a:latin typeface="Times New Roman" panose="02020603050405020304" pitchFamily="18" charset="0"/>
                <a:ea typeface="Times New Roman" panose="02020603050405020304" pitchFamily="18" charset="0"/>
              </a:rPr>
              <a:t>năm</a:t>
            </a:r>
            <a:r>
              <a:rPr lang="en-US" b="1" i="1" dirty="0">
                <a:solidFill>
                  <a:srgbClr val="333333"/>
                </a:solidFill>
                <a:effectLst/>
                <a:latin typeface="Times New Roman" panose="02020603050405020304" pitchFamily="18" charset="0"/>
                <a:ea typeface="Times New Roman" panose="02020603050405020304" pitchFamily="18" charset="0"/>
              </a:rPr>
              <a:t> 2020 </a:t>
            </a:r>
            <a:endParaRPr lang="en-US" i="1" dirty="0">
              <a:effectLst/>
              <a:latin typeface="Times New Roman" panose="02020603050405020304" pitchFamily="18" charset="0"/>
              <a:ea typeface="Times New Roman" panose="02020603050405020304" pitchFamily="18" charset="0"/>
            </a:endParaRPr>
          </a:p>
          <a:p>
            <a:pPr algn="ctr"/>
            <a:endParaRPr lang="en-US" b="1" dirty="0">
              <a:gradFill>
                <a:gsLst>
                  <a:gs pos="4000">
                    <a:srgbClr val="C00000"/>
                  </a:gs>
                  <a:gs pos="100000">
                    <a:srgbClr val="002060"/>
                  </a:gs>
                </a:gsLst>
                <a:lin ang="5400000" scaled="1"/>
              </a:gra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A81EF7B-8621-98D7-91B2-6EC4A3A80389}"/>
              </a:ext>
            </a:extLst>
          </p:cNvPr>
          <p:cNvSpPr txBox="1"/>
          <p:nvPr/>
        </p:nvSpPr>
        <p:spPr>
          <a:xfrm>
            <a:off x="1426688" y="2822575"/>
            <a:ext cx="10152104" cy="2234458"/>
          </a:xfrm>
          <a:prstGeom prst="rect">
            <a:avLst/>
          </a:prstGeom>
          <a:noFill/>
        </p:spPr>
        <p:txBody>
          <a:bodyPr wrap="square">
            <a:spAutoFit/>
          </a:bodyPr>
          <a:lstStyle/>
          <a:p>
            <a:pPr algn="ctr">
              <a:lnSpc>
                <a:spcPct val="120000"/>
              </a:lnSpc>
            </a:pPr>
            <a:r>
              <a:rPr lang="en-US" sz="2400" dirty="0" err="1">
                <a:solidFill>
                  <a:srgbClr val="002060"/>
                </a:solidFill>
                <a:latin typeface="Times New Roman" panose="02020603050405020304" pitchFamily="18" charset="0"/>
                <a:cs typeface="Times New Roman" panose="02020603050405020304" pitchFamily="18" charset="0"/>
              </a:rPr>
              <a:t>Nội</a:t>
            </a:r>
            <a:r>
              <a:rPr lang="en-US" sz="2400" dirty="0">
                <a:solidFill>
                  <a:srgbClr val="002060"/>
                </a:solidFill>
                <a:latin typeface="Times New Roman" panose="02020603050405020304" pitchFamily="18" charset="0"/>
                <a:cs typeface="Times New Roman" panose="02020603050405020304" pitchFamily="18" charset="0"/>
              </a:rPr>
              <a:t> dung </a:t>
            </a:r>
            <a:r>
              <a:rPr lang="en-US" sz="2400" dirty="0" err="1">
                <a:solidFill>
                  <a:srgbClr val="002060"/>
                </a:solidFill>
                <a:latin typeface="Times New Roman" panose="02020603050405020304" pitchFamily="18" charset="0"/>
                <a:cs typeface="Times New Roman" panose="02020603050405020304" pitchFamily="18" charset="0"/>
              </a:rPr>
              <a:t>chính</a:t>
            </a:r>
            <a:endParaRPr lang="en-US" sz="2400" dirty="0">
              <a:solidFill>
                <a:srgbClr val="002060"/>
              </a:solidFill>
              <a:latin typeface="Times New Roman" panose="02020603050405020304" pitchFamily="18" charset="0"/>
              <a:cs typeface="Times New Roman" panose="02020603050405020304" pitchFamily="18" charset="0"/>
            </a:endParaRPr>
          </a:p>
          <a:p>
            <a:pPr algn="just">
              <a:lnSpc>
                <a:spcPct val="120000"/>
              </a:lnSpc>
            </a:pPr>
            <a:r>
              <a:rPr lang="en-US" sz="2400" b="1" i="1" dirty="0">
                <a:solidFill>
                  <a:srgbClr val="FF0000"/>
                </a:solidFill>
                <a:latin typeface="Times New Roman" panose="02020603050405020304" pitchFamily="18" charset="0"/>
                <a:cs typeface="Times New Roman" panose="02020603050405020304" pitchFamily="18" charset="0"/>
              </a:rPr>
              <a:t>1. </a:t>
            </a:r>
            <a:r>
              <a:rPr lang="en-US" sz="2400" b="1" i="1" dirty="0" err="1">
                <a:solidFill>
                  <a:srgbClr val="FF0000"/>
                </a:solidFill>
                <a:latin typeface="Times New Roman" panose="02020603050405020304" pitchFamily="18" charset="0"/>
                <a:cs typeface="Times New Roman" panose="02020603050405020304" pitchFamily="18" charset="0"/>
              </a:rPr>
              <a:t>Hướng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dẫn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căn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lề</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và</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Thiết</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lập</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các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thông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số</a:t>
            </a:r>
            <a:r>
              <a:rPr lang="en-US" sz="2400" b="1" i="1" dirty="0">
                <a:solidFill>
                  <a:srgbClr val="FF0000"/>
                </a:solidFill>
                <a:latin typeface="Times New Roman" panose="02020603050405020304" pitchFamily="18" charset="0"/>
                <a:cs typeface="Times New Roman" panose="02020603050405020304" pitchFamily="18" charset="0"/>
              </a:rPr>
              <a:t>. </a:t>
            </a:r>
          </a:p>
          <a:p>
            <a:pPr algn="just">
              <a:lnSpc>
                <a:spcPct val="120000"/>
              </a:lnSpc>
            </a:pPr>
            <a:r>
              <a:rPr lang="en-US" sz="2400" b="1" i="1" dirty="0">
                <a:solidFill>
                  <a:srgbClr val="FF0000"/>
                </a:solidFill>
                <a:effectLst/>
                <a:latin typeface="Times New Roman" panose="02020603050405020304" pitchFamily="18" charset="0"/>
                <a:cs typeface="Times New Roman" panose="02020603050405020304" pitchFamily="18" charset="0"/>
              </a:rPr>
              <a:t>2. </a:t>
            </a:r>
            <a:r>
              <a:rPr lang="en-US" sz="2400" b="1" i="1" dirty="0" err="1">
                <a:solidFill>
                  <a:srgbClr val="FF0000"/>
                </a:solidFill>
                <a:effectLst/>
                <a:latin typeface="Times New Roman" panose="02020603050405020304" pitchFamily="18" charset="0"/>
                <a:cs typeface="Times New Roman" panose="02020603050405020304" pitchFamily="18" charset="0"/>
              </a:rPr>
              <a:t>Những</a:t>
            </a:r>
            <a:r>
              <a:rPr lang="en-US" sz="2400" b="1" i="1" dirty="0">
                <a:solidFill>
                  <a:srgbClr val="FF0000"/>
                </a:solidFill>
                <a:effectLst/>
                <a:latin typeface="Times New Roman" panose="02020603050405020304" pitchFamily="18" charset="0"/>
                <a:cs typeface="Times New Roman" panose="02020603050405020304" pitchFamily="18" charset="0"/>
              </a:rPr>
              <a:t> </a:t>
            </a:r>
            <a:r>
              <a:rPr lang="en-US" sz="2400" b="1" i="1" dirty="0" err="1">
                <a:solidFill>
                  <a:srgbClr val="FF0000"/>
                </a:solidFill>
                <a:effectLst/>
                <a:latin typeface="Times New Roman" panose="02020603050405020304" pitchFamily="18" charset="0"/>
                <a:cs typeface="Times New Roman" panose="02020603050405020304" pitchFamily="18" charset="0"/>
              </a:rPr>
              <a:t>quy</a:t>
            </a:r>
            <a:r>
              <a:rPr lang="en-US" sz="2400" b="1" i="1" dirty="0">
                <a:solidFill>
                  <a:srgbClr val="FF0000"/>
                </a:solidFill>
                <a:effectLst/>
                <a:latin typeface="Times New Roman" panose="02020603050405020304" pitchFamily="18" charset="0"/>
                <a:cs typeface="Times New Roman" panose="02020603050405020304" pitchFamily="18" charset="0"/>
              </a:rPr>
              <a:t> </a:t>
            </a:r>
            <a:r>
              <a:rPr lang="en-US" sz="2400" b="1" i="1" dirty="0" err="1">
                <a:solidFill>
                  <a:srgbClr val="FF0000"/>
                </a:solidFill>
                <a:effectLst/>
                <a:latin typeface="Times New Roman" panose="02020603050405020304" pitchFamily="18" charset="0"/>
                <a:cs typeface="Times New Roman" panose="02020603050405020304" pitchFamily="18" charset="0"/>
              </a:rPr>
              <a:t>tắc</a:t>
            </a:r>
            <a:r>
              <a:rPr lang="en-US" sz="2400" b="1" i="1" dirty="0">
                <a:solidFill>
                  <a:srgbClr val="FF0000"/>
                </a:solidFill>
                <a:effectLst/>
                <a:latin typeface="Times New Roman" panose="02020603050405020304" pitchFamily="18" charset="0"/>
                <a:cs typeface="Times New Roman" panose="02020603050405020304" pitchFamily="18" charset="0"/>
              </a:rPr>
              <a:t> </a:t>
            </a:r>
            <a:r>
              <a:rPr lang="en-US" sz="2400" b="1" i="1" dirty="0" err="1">
                <a:solidFill>
                  <a:srgbClr val="FF0000"/>
                </a:solidFill>
                <a:effectLst/>
                <a:latin typeface="Times New Roman" panose="02020603050405020304" pitchFamily="18" charset="0"/>
                <a:cs typeface="Times New Roman" panose="02020603050405020304" pitchFamily="18" charset="0"/>
              </a:rPr>
              <a:t>gõ</a:t>
            </a:r>
            <a:r>
              <a:rPr lang="en-US" sz="2400" b="1" i="1" dirty="0">
                <a:solidFill>
                  <a:srgbClr val="FF0000"/>
                </a:solidFill>
                <a:effectLst/>
                <a:latin typeface="Times New Roman" panose="02020603050405020304" pitchFamily="18" charset="0"/>
                <a:cs typeface="Times New Roman" panose="02020603050405020304" pitchFamily="18" charset="0"/>
              </a:rPr>
              <a:t> </a:t>
            </a:r>
            <a:r>
              <a:rPr lang="en-US" sz="2400" b="1" i="1" dirty="0" err="1">
                <a:solidFill>
                  <a:srgbClr val="FF0000"/>
                </a:solidFill>
                <a:effectLst/>
                <a:latin typeface="Times New Roman" panose="02020603050405020304" pitchFamily="18" charset="0"/>
                <a:cs typeface="Times New Roman" panose="02020603050405020304" pitchFamily="18" charset="0"/>
              </a:rPr>
              <a:t>văn</a:t>
            </a:r>
            <a:r>
              <a:rPr lang="en-US" sz="2400" b="1" i="1" dirty="0">
                <a:solidFill>
                  <a:srgbClr val="FF0000"/>
                </a:solidFill>
                <a:effectLst/>
                <a:latin typeface="Times New Roman" panose="02020603050405020304" pitchFamily="18" charset="0"/>
                <a:cs typeface="Times New Roman" panose="02020603050405020304" pitchFamily="18" charset="0"/>
              </a:rPr>
              <a:t> </a:t>
            </a:r>
            <a:r>
              <a:rPr lang="en-US" sz="2400" b="1" i="1" dirty="0" err="1">
                <a:solidFill>
                  <a:srgbClr val="FF0000"/>
                </a:solidFill>
                <a:effectLst/>
                <a:latin typeface="Times New Roman" panose="02020603050405020304" pitchFamily="18" charset="0"/>
                <a:cs typeface="Times New Roman" panose="02020603050405020304" pitchFamily="18" charset="0"/>
              </a:rPr>
              <a:t>bản</a:t>
            </a:r>
            <a:r>
              <a:rPr lang="en-US" sz="2400" b="1" i="1" dirty="0">
                <a:solidFill>
                  <a:srgbClr val="FF0000"/>
                </a:solidFill>
                <a:effectLst/>
                <a:latin typeface="Times New Roman" panose="02020603050405020304" pitchFamily="18" charset="0"/>
                <a:cs typeface="Times New Roman" panose="02020603050405020304" pitchFamily="18" charset="0"/>
              </a:rPr>
              <a:t> </a:t>
            </a:r>
            <a:r>
              <a:rPr lang="en-US" sz="2400" b="1" i="1" dirty="0" err="1">
                <a:solidFill>
                  <a:srgbClr val="FF0000"/>
                </a:solidFill>
                <a:effectLst/>
                <a:latin typeface="Times New Roman" panose="02020603050405020304" pitchFamily="18" charset="0"/>
                <a:cs typeface="Times New Roman" panose="02020603050405020304" pitchFamily="18" charset="0"/>
              </a:rPr>
              <a:t>trong</a:t>
            </a:r>
            <a:r>
              <a:rPr lang="en-US" sz="2400" b="1" i="1" dirty="0">
                <a:solidFill>
                  <a:srgbClr val="FF0000"/>
                </a:solidFill>
                <a:effectLst/>
                <a:latin typeface="Times New Roman" panose="02020603050405020304" pitchFamily="18" charset="0"/>
                <a:cs typeface="Times New Roman" panose="02020603050405020304" pitchFamily="18" charset="0"/>
              </a:rPr>
              <a:t> Word.</a:t>
            </a:r>
          </a:p>
          <a:p>
            <a:pPr algn="just">
              <a:lnSpc>
                <a:spcPct val="120000"/>
              </a:lnSpc>
            </a:pPr>
            <a:r>
              <a:rPr lang="en-US" sz="2400" b="1" i="1" dirty="0">
                <a:solidFill>
                  <a:srgbClr val="FF0000"/>
                </a:solidFill>
                <a:effectLst/>
                <a:latin typeface="Times New Roman" panose="02020603050405020304" pitchFamily="18" charset="0"/>
                <a:cs typeface="Times New Roman" panose="02020603050405020304" pitchFamily="18" charset="0"/>
              </a:rPr>
              <a:t>3. H</a:t>
            </a:r>
            <a:r>
              <a:rPr lang="vi-VN" sz="2400" b="1" i="1" dirty="0">
                <a:solidFill>
                  <a:srgbClr val="FF0000"/>
                </a:solidFill>
                <a:effectLst/>
                <a:latin typeface="Times New Roman" panose="02020603050405020304" pitchFamily="18" charset="0"/>
                <a:cs typeface="Times New Roman" panose="02020603050405020304" pitchFamily="18" charset="0"/>
              </a:rPr>
              <a:t>ướng dẫn cách đánh số trang</a:t>
            </a:r>
            <a:r>
              <a:rPr lang="en-US" sz="2400" b="1" i="1" dirty="0">
                <a:solidFill>
                  <a:srgbClr val="FF0000"/>
                </a:solidFill>
                <a:effectLst/>
                <a:latin typeface="Times New Roman" panose="02020603050405020304" pitchFamily="18" charset="0"/>
                <a:cs typeface="Times New Roman" panose="02020603050405020304" pitchFamily="18" charset="0"/>
              </a:rPr>
              <a:t> </a:t>
            </a:r>
            <a:r>
              <a:rPr lang="en-US" sz="2400" b="1" i="1" dirty="0" err="1">
                <a:solidFill>
                  <a:srgbClr val="FF0000"/>
                </a:solidFill>
                <a:effectLst/>
                <a:latin typeface="Times New Roman" panose="02020603050405020304" pitchFamily="18" charset="0"/>
                <a:cs typeface="Times New Roman" panose="02020603050405020304" pitchFamily="18" charset="0"/>
              </a:rPr>
              <a:t>và</a:t>
            </a:r>
            <a:r>
              <a:rPr lang="vi-VN" sz="2400" b="1" i="1" dirty="0">
                <a:solidFill>
                  <a:srgbClr val="FF0000"/>
                </a:solidFill>
                <a:effectLst/>
                <a:latin typeface="Times New Roman" panose="02020603050405020304" pitchFamily="18" charset="0"/>
                <a:cs typeface="Times New Roman" panose="02020603050405020304" pitchFamily="18" charset="0"/>
              </a:rPr>
              <a:t> bỏ trang đầu tiên trong Microsoft Word</a:t>
            </a:r>
            <a:r>
              <a:rPr lang="en-US" sz="2400" b="1" i="1" dirty="0">
                <a:solidFill>
                  <a:srgbClr val="FF0000"/>
                </a:solidFill>
                <a:effectLst/>
                <a:latin typeface="Times New Roman" panose="02020603050405020304" pitchFamily="18" charset="0"/>
                <a:cs typeface="Times New Roman" panose="02020603050405020304" pitchFamily="18" charset="0"/>
              </a:rPr>
              <a:t>.</a:t>
            </a:r>
            <a:r>
              <a:rPr lang="vi-VN" sz="2400" b="1" i="1" dirty="0">
                <a:solidFill>
                  <a:srgbClr val="FF0000"/>
                </a:solidFill>
                <a:effectLst/>
                <a:latin typeface="Times New Roman" panose="02020603050405020304" pitchFamily="18" charset="0"/>
                <a:cs typeface="Times New Roman" panose="02020603050405020304" pitchFamily="18" charset="0"/>
              </a:rPr>
              <a:t> </a:t>
            </a:r>
            <a:endParaRPr lang="en-US" sz="2400" b="1" i="1" dirty="0">
              <a:solidFill>
                <a:srgbClr val="FF0000"/>
              </a:solidFill>
              <a:latin typeface="Times New Roman" panose="02020603050405020304" pitchFamily="18" charset="0"/>
              <a:cs typeface="Times New Roman" panose="02020603050405020304" pitchFamily="18" charset="0"/>
            </a:endParaRPr>
          </a:p>
          <a:p>
            <a:pPr marL="457200" indent="-457200" algn="ctr">
              <a:buAutoNum type="arabicPeriod"/>
            </a:pP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8036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81864E-A24B-6CB8-97FC-ACB3B7991975}"/>
              </a:ext>
            </a:extLst>
          </p:cNvPr>
          <p:cNvSpPr txBox="1"/>
          <p:nvPr/>
        </p:nvSpPr>
        <p:spPr>
          <a:xfrm>
            <a:off x="639493" y="695739"/>
            <a:ext cx="10913013" cy="1704569"/>
          </a:xfrm>
          <a:prstGeom prst="rect">
            <a:avLst/>
          </a:prstGeom>
          <a:noFill/>
        </p:spPr>
        <p:txBody>
          <a:bodyPr wrap="square">
            <a:spAutoFit/>
          </a:bodyPr>
          <a:lstStyle/>
          <a:p>
            <a:pPr>
              <a:lnSpc>
                <a:spcPct val="150000"/>
              </a:lnSpc>
            </a:pPr>
            <a:r>
              <a:rPr lang="vi-VN" b="1" i="0" dirty="0">
                <a:solidFill>
                  <a:srgbClr val="333333"/>
                </a:solidFill>
                <a:effectLst/>
              </a:rPr>
              <a:t>Bước 5:</a:t>
            </a:r>
            <a:r>
              <a:rPr lang="vi-VN" b="0" i="0" dirty="0">
                <a:solidFill>
                  <a:srgbClr val="333333"/>
                </a:solidFill>
                <a:effectLst/>
              </a:rPr>
              <a:t> Sau đó bạn tiến hành soạn thảo văn bản, sau khi soạn thảo văn bản xong bạn hãy giãn cách dòng cho toàn bộ văn bản.</a:t>
            </a:r>
            <a:r>
              <a:rPr lang="en-US" b="0" i="0" dirty="0">
                <a:solidFill>
                  <a:srgbClr val="333333"/>
                </a:solidFill>
                <a:effectLst/>
              </a:rPr>
              <a:t> </a:t>
            </a:r>
            <a:r>
              <a:rPr lang="vi-VN" b="0" i="0" dirty="0">
                <a:solidFill>
                  <a:srgbClr val="333333"/>
                </a:solidFill>
                <a:effectLst/>
              </a:rPr>
              <a:t>Nhấn </a:t>
            </a:r>
            <a:r>
              <a:rPr lang="vi-VN" b="1" i="0" dirty="0">
                <a:solidFill>
                  <a:srgbClr val="333333"/>
                </a:solidFill>
                <a:effectLst/>
              </a:rPr>
              <a:t>Ctrl +A</a:t>
            </a:r>
            <a:r>
              <a:rPr lang="vi-VN" b="0" i="0" dirty="0">
                <a:solidFill>
                  <a:srgbClr val="333333"/>
                </a:solidFill>
                <a:effectLst/>
              </a:rPr>
              <a:t> để </a:t>
            </a:r>
            <a:r>
              <a:rPr lang="vi-VN" b="1" i="0" dirty="0">
                <a:solidFill>
                  <a:srgbClr val="333333"/>
                </a:solidFill>
                <a:effectLst/>
              </a:rPr>
              <a:t>quét toàn bộ văn bản</a:t>
            </a:r>
            <a:r>
              <a:rPr lang="vi-VN" b="0" i="0" dirty="0">
                <a:solidFill>
                  <a:srgbClr val="333333"/>
                </a:solidFill>
                <a:effectLst/>
              </a:rPr>
              <a:t> &gt; Nhấn vào ô </a:t>
            </a:r>
            <a:r>
              <a:rPr lang="vi-VN" b="1" i="0" dirty="0">
                <a:solidFill>
                  <a:srgbClr val="333333"/>
                </a:solidFill>
                <a:effectLst/>
              </a:rPr>
              <a:t>Line and Paragraph Spacing</a:t>
            </a:r>
            <a:endParaRPr lang="vi-VN" b="0" i="0" dirty="0">
              <a:solidFill>
                <a:srgbClr val="333333"/>
              </a:solidFill>
              <a:effectLst/>
            </a:endParaRPr>
          </a:p>
          <a:p>
            <a:pPr algn="l">
              <a:lnSpc>
                <a:spcPct val="150000"/>
              </a:lnSpc>
            </a:pPr>
            <a:r>
              <a:rPr lang="vi-VN" b="1" i="0" dirty="0">
                <a:solidFill>
                  <a:srgbClr val="333333"/>
                </a:solidFill>
                <a:effectLst/>
              </a:rPr>
              <a:t>Mẹo: Bạn nên soạn thảo văn bản 1 cách ngắn gọn dễ hiểu nhất, tránh viết quá dài dòng và nhớ chú ý đến lỗi chính tả nhé!!</a:t>
            </a:r>
          </a:p>
        </p:txBody>
      </p:sp>
      <p:pic>
        <p:nvPicPr>
          <p:cNvPr id="6146" name="Picture 2" descr="Nhấn vào ô Line and Paragraph Spacing">
            <a:extLst>
              <a:ext uri="{FF2B5EF4-FFF2-40B4-BE49-F238E27FC236}">
                <a16:creationId xmlns:a16="http://schemas.microsoft.com/office/drawing/2014/main" id="{0822F898-B78D-1D30-3F72-2531E1B8B6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6425" y="2129937"/>
            <a:ext cx="8454683" cy="36800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17D29AF-9C99-8E26-735C-FD4520EF0D13}"/>
              </a:ext>
            </a:extLst>
          </p:cNvPr>
          <p:cNvSpPr txBox="1"/>
          <p:nvPr/>
        </p:nvSpPr>
        <p:spPr>
          <a:xfrm>
            <a:off x="4040945" y="5809957"/>
            <a:ext cx="6112412" cy="369332"/>
          </a:xfrm>
          <a:prstGeom prst="rect">
            <a:avLst/>
          </a:prstGeom>
          <a:noFill/>
        </p:spPr>
        <p:txBody>
          <a:bodyPr wrap="square">
            <a:spAutoFit/>
          </a:bodyPr>
          <a:lstStyle/>
          <a:p>
            <a:r>
              <a:rPr lang="en-US" b="0" i="0" dirty="0" err="1">
                <a:solidFill>
                  <a:srgbClr val="FF0000"/>
                </a:solidFill>
                <a:effectLst/>
                <a:latin typeface="Times New Roman" panose="02020603050405020304" pitchFamily="18" charset="0"/>
                <a:cs typeface="Times New Roman" panose="02020603050405020304" pitchFamily="18" charset="0"/>
              </a:rPr>
              <a:t>Nhấn</a:t>
            </a:r>
            <a:r>
              <a:rPr lang="en-US" b="0" i="0" dirty="0">
                <a:solidFill>
                  <a:srgbClr val="FF0000"/>
                </a:solidFill>
                <a:effectLst/>
                <a:latin typeface="Times New Roman" panose="02020603050405020304" pitchFamily="18" charset="0"/>
                <a:cs typeface="Times New Roman" panose="02020603050405020304" pitchFamily="18" charset="0"/>
              </a:rPr>
              <a:t> </a:t>
            </a:r>
            <a:r>
              <a:rPr lang="en-US" b="0" i="0" dirty="0" err="1">
                <a:solidFill>
                  <a:srgbClr val="FF0000"/>
                </a:solidFill>
                <a:effectLst/>
                <a:latin typeface="Times New Roman" panose="02020603050405020304" pitchFamily="18" charset="0"/>
                <a:cs typeface="Times New Roman" panose="02020603050405020304" pitchFamily="18" charset="0"/>
              </a:rPr>
              <a:t>vào</a:t>
            </a:r>
            <a:r>
              <a:rPr lang="en-US" b="0" i="0" dirty="0">
                <a:solidFill>
                  <a:srgbClr val="FF0000"/>
                </a:solidFill>
                <a:effectLst/>
                <a:latin typeface="Times New Roman" panose="02020603050405020304" pitchFamily="18" charset="0"/>
                <a:cs typeface="Times New Roman" panose="02020603050405020304" pitchFamily="18" charset="0"/>
              </a:rPr>
              <a:t> ô Line and Paragraph Spacing</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4972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180FA8-8591-C5F8-175C-2143ABACD52E}"/>
              </a:ext>
            </a:extLst>
          </p:cNvPr>
          <p:cNvSpPr txBox="1"/>
          <p:nvPr/>
        </p:nvSpPr>
        <p:spPr>
          <a:xfrm>
            <a:off x="706901" y="755190"/>
            <a:ext cx="6112412" cy="923330"/>
          </a:xfrm>
          <a:prstGeom prst="rect">
            <a:avLst/>
          </a:prstGeom>
          <a:noFill/>
        </p:spPr>
        <p:txBody>
          <a:bodyPr wrap="square">
            <a:spAutoFit/>
          </a:bodyPr>
          <a:lstStyle/>
          <a:p>
            <a:pPr algn="l"/>
            <a:r>
              <a:rPr lang="en-US" b="0" i="0" dirty="0">
                <a:solidFill>
                  <a:srgbClr val="333333"/>
                </a:solidFill>
                <a:effectLst/>
                <a:latin typeface="Times New Roman" panose="02020603050405020304" pitchFamily="18" charset="0"/>
                <a:cs typeface="Times New Roman" panose="02020603050405020304" pitchFamily="18" charset="0"/>
              </a:rPr>
              <a:t>Ở ô </a:t>
            </a:r>
            <a:r>
              <a:rPr lang="en-US" b="1" i="0" dirty="0">
                <a:solidFill>
                  <a:srgbClr val="333333"/>
                </a:solidFill>
                <a:effectLst/>
                <a:latin typeface="Times New Roman" panose="02020603050405020304" pitchFamily="18" charset="0"/>
                <a:cs typeface="Times New Roman" panose="02020603050405020304" pitchFamily="18" charset="0"/>
              </a:rPr>
              <a:t>Line Spacing</a:t>
            </a:r>
            <a:r>
              <a:rPr lang="en-US" b="0" i="0" dirty="0">
                <a:solidFill>
                  <a:srgbClr val="333333"/>
                </a:solidFill>
                <a:effectLst/>
                <a:latin typeface="Times New Roman" panose="02020603050405020304" pitchFamily="18" charset="0"/>
                <a:cs typeface="Times New Roman" panose="02020603050405020304" pitchFamily="18" charset="0"/>
              </a:rPr>
              <a:t> </a:t>
            </a:r>
            <a:r>
              <a:rPr lang="en-US" b="0" i="0" dirty="0" err="1">
                <a:solidFill>
                  <a:srgbClr val="333333"/>
                </a:solidFill>
                <a:effectLst/>
                <a:latin typeface="Times New Roman" panose="02020603050405020304" pitchFamily="18" charset="0"/>
                <a:cs typeface="Times New Roman" panose="02020603050405020304" pitchFamily="18" charset="0"/>
              </a:rPr>
              <a:t>chọn</a:t>
            </a:r>
            <a:r>
              <a:rPr lang="en-US" b="0" i="0" dirty="0">
                <a:solidFill>
                  <a:srgbClr val="333333"/>
                </a:solidFill>
                <a:effectLst/>
                <a:latin typeface="Times New Roman" panose="02020603050405020304" pitchFamily="18" charset="0"/>
                <a:cs typeface="Times New Roman" panose="02020603050405020304" pitchFamily="18" charset="0"/>
              </a:rPr>
              <a:t> </a:t>
            </a:r>
            <a:r>
              <a:rPr lang="en-US" b="1" i="0" dirty="0">
                <a:solidFill>
                  <a:srgbClr val="333333"/>
                </a:solidFill>
                <a:effectLst/>
                <a:latin typeface="Times New Roman" panose="02020603050405020304" pitchFamily="18" charset="0"/>
                <a:cs typeface="Times New Roman" panose="02020603050405020304" pitchFamily="18" charset="0"/>
              </a:rPr>
              <a:t>1,5 inches</a:t>
            </a:r>
            <a:r>
              <a:rPr lang="en-US" b="0" i="0" dirty="0">
                <a:solidFill>
                  <a:srgbClr val="333333"/>
                </a:solidFill>
                <a:effectLst/>
                <a:latin typeface="Times New Roman" panose="02020603050405020304" pitchFamily="18" charset="0"/>
                <a:cs typeface="Times New Roman" panose="02020603050405020304" pitchFamily="18" charset="0"/>
              </a:rPr>
              <a:t>.</a:t>
            </a:r>
          </a:p>
          <a:p>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pic>
        <p:nvPicPr>
          <p:cNvPr id="7170" name="Picture 2" descr=" Line Spacing">
            <a:extLst>
              <a:ext uri="{FF2B5EF4-FFF2-40B4-BE49-F238E27FC236}">
                <a16:creationId xmlns:a16="http://schemas.microsoft.com/office/drawing/2014/main" id="{5D3FAF87-2017-9552-EAEA-F9ACF0B549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735" y="1285874"/>
            <a:ext cx="9516793" cy="44537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87146BD-2D68-73B3-7EB0-C62BA07D83CB}"/>
              </a:ext>
            </a:extLst>
          </p:cNvPr>
          <p:cNvSpPr txBox="1"/>
          <p:nvPr/>
        </p:nvSpPr>
        <p:spPr>
          <a:xfrm>
            <a:off x="5096021" y="5739617"/>
            <a:ext cx="6112412" cy="369332"/>
          </a:xfrm>
          <a:prstGeom prst="rect">
            <a:avLst/>
          </a:prstGeom>
          <a:noFill/>
        </p:spPr>
        <p:txBody>
          <a:bodyPr wrap="square">
            <a:spAutoFit/>
          </a:bodyPr>
          <a:lstStyle/>
          <a:p>
            <a:r>
              <a:rPr lang="en-US" b="0" i="0" dirty="0">
                <a:solidFill>
                  <a:srgbClr val="FF0000"/>
                </a:solidFill>
                <a:effectLst/>
                <a:latin typeface="Times New Roman" panose="02020603050405020304" pitchFamily="18" charset="0"/>
                <a:cs typeface="Times New Roman" panose="02020603050405020304" pitchFamily="18" charset="0"/>
              </a:rPr>
              <a:t>Line Spacing</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3668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1570CB-F299-D2AD-34D0-E4CB023444EC}"/>
              </a:ext>
            </a:extLst>
          </p:cNvPr>
          <p:cNvSpPr txBox="1"/>
          <p:nvPr/>
        </p:nvSpPr>
        <p:spPr>
          <a:xfrm>
            <a:off x="622495" y="628581"/>
            <a:ext cx="6112412" cy="923330"/>
          </a:xfrm>
          <a:prstGeom prst="rect">
            <a:avLst/>
          </a:prstGeom>
          <a:noFill/>
        </p:spPr>
        <p:txBody>
          <a:bodyPr wrap="square">
            <a:spAutoFit/>
          </a:bodyPr>
          <a:lstStyle/>
          <a:p>
            <a:pPr algn="l"/>
            <a:r>
              <a:rPr lang="vi-VN" b="1" i="0" dirty="0">
                <a:solidFill>
                  <a:srgbClr val="333333"/>
                </a:solidFill>
                <a:effectLst/>
              </a:rPr>
              <a:t>Bước 6:</a:t>
            </a:r>
            <a:r>
              <a:rPr lang="vi-VN" b="0" i="0" dirty="0">
                <a:solidFill>
                  <a:srgbClr val="333333"/>
                </a:solidFill>
                <a:effectLst/>
              </a:rPr>
              <a:t> </a:t>
            </a:r>
            <a:r>
              <a:rPr lang="vi-VN" b="1" i="0" dirty="0">
                <a:solidFill>
                  <a:srgbClr val="333333"/>
                </a:solidFill>
                <a:effectLst/>
              </a:rPr>
              <a:t>Căn đều</a:t>
            </a:r>
            <a:r>
              <a:rPr lang="vi-VN" b="0" i="0" dirty="0">
                <a:solidFill>
                  <a:srgbClr val="333333"/>
                </a:solidFill>
                <a:effectLst/>
              </a:rPr>
              <a:t> </a:t>
            </a:r>
            <a:r>
              <a:rPr lang="vi-VN" b="1" i="0" dirty="0">
                <a:solidFill>
                  <a:srgbClr val="333333"/>
                </a:solidFill>
                <a:effectLst/>
              </a:rPr>
              <a:t>2 bên</a:t>
            </a:r>
            <a:r>
              <a:rPr lang="vi-VN" b="0" i="0" dirty="0">
                <a:solidFill>
                  <a:srgbClr val="333333"/>
                </a:solidFill>
                <a:effectLst/>
              </a:rPr>
              <a:t> của văn bản</a:t>
            </a:r>
          </a:p>
          <a:p>
            <a:br>
              <a:rPr lang="vi-VN" dirty="0"/>
            </a:br>
            <a:endParaRPr lang="en-US" dirty="0"/>
          </a:p>
        </p:txBody>
      </p:sp>
      <p:pic>
        <p:nvPicPr>
          <p:cNvPr id="8194" name="Picture 2" descr="Canh đều">
            <a:extLst>
              <a:ext uri="{FF2B5EF4-FFF2-40B4-BE49-F238E27FC236}">
                <a16:creationId xmlns:a16="http://schemas.microsoft.com/office/drawing/2014/main" id="{A0EFF030-4EF6-D574-EC63-C0924D3FE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4318" y="1090246"/>
            <a:ext cx="9503363" cy="41999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C04F934-5A80-BEAF-E106-183D6CAC671E}"/>
              </a:ext>
            </a:extLst>
          </p:cNvPr>
          <p:cNvSpPr txBox="1"/>
          <p:nvPr/>
        </p:nvSpPr>
        <p:spPr>
          <a:xfrm>
            <a:off x="4515212" y="5290219"/>
            <a:ext cx="6112412" cy="369332"/>
          </a:xfrm>
          <a:prstGeom prst="rect">
            <a:avLst/>
          </a:prstGeom>
          <a:noFill/>
        </p:spPr>
        <p:txBody>
          <a:bodyPr wrap="square">
            <a:spAutoFit/>
          </a:bodyPr>
          <a:lstStyle/>
          <a:p>
            <a:r>
              <a:rPr lang="en-US" b="0" i="0" dirty="0" err="1">
                <a:solidFill>
                  <a:srgbClr val="FF0000"/>
                </a:solidFill>
                <a:effectLst/>
                <a:latin typeface="Times New Roman" panose="02020603050405020304" pitchFamily="18" charset="0"/>
                <a:cs typeface="Times New Roman" panose="02020603050405020304" pitchFamily="18" charset="0"/>
              </a:rPr>
              <a:t>Canh</a:t>
            </a:r>
            <a:r>
              <a:rPr lang="en-US" b="0" i="0" dirty="0">
                <a:solidFill>
                  <a:srgbClr val="FF0000"/>
                </a:solidFill>
                <a:effectLst/>
                <a:latin typeface="Times New Roman" panose="02020603050405020304" pitchFamily="18" charset="0"/>
                <a:cs typeface="Times New Roman" panose="02020603050405020304" pitchFamily="18" charset="0"/>
              </a:rPr>
              <a:t> </a:t>
            </a:r>
            <a:r>
              <a:rPr lang="en-US" b="0" i="0" dirty="0" err="1">
                <a:solidFill>
                  <a:srgbClr val="FF0000"/>
                </a:solidFill>
                <a:effectLst/>
                <a:latin typeface="Times New Roman" panose="02020603050405020304" pitchFamily="18" charset="0"/>
                <a:cs typeface="Times New Roman" panose="02020603050405020304" pitchFamily="18" charset="0"/>
              </a:rPr>
              <a:t>đều</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3CE6D24-E8F2-F779-44BA-2E4A16656BD7}"/>
              </a:ext>
            </a:extLst>
          </p:cNvPr>
          <p:cNvSpPr txBox="1"/>
          <p:nvPr/>
        </p:nvSpPr>
        <p:spPr>
          <a:xfrm>
            <a:off x="404735" y="5567218"/>
            <a:ext cx="6115986" cy="401072"/>
          </a:xfrm>
          <a:prstGeom prst="rect">
            <a:avLst/>
          </a:prstGeom>
          <a:noFill/>
        </p:spPr>
        <p:txBody>
          <a:bodyPr wrap="square">
            <a:spAutoFit/>
          </a:bodyPr>
          <a:lstStyle/>
          <a:p>
            <a:pPr indent="457200" algn="just">
              <a:lnSpc>
                <a:spcPct val="120000"/>
              </a:lnSpc>
              <a:spcAft>
                <a:spcPts val="800"/>
              </a:spcAft>
            </a:pPr>
            <a:r>
              <a:rPr lang="en-US" sz="1800" b="1" kern="1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 7</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00" dirty="0" err="1">
                <a:effectLst/>
                <a:latin typeface="Times New Roman" panose="02020603050405020304" pitchFamily="18" charset="0"/>
                <a:ea typeface="Calibri" panose="020F0502020204030204" pitchFamily="34" charset="0"/>
                <a:cs typeface="Times New Roman" panose="02020603050405020304" pitchFamily="18" charset="0"/>
              </a:rPr>
              <a:t>Lưu</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 File</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thúc</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7710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83802F7-4676-5838-F513-1474D2DF6D7F}"/>
              </a:ext>
            </a:extLst>
          </p:cNvPr>
          <p:cNvSpPr>
            <a:spLocks noChangeArrowheads="1"/>
          </p:cNvSpPr>
          <p:nvPr/>
        </p:nvSpPr>
        <p:spPr bwMode="auto">
          <a:xfrm>
            <a:off x="119921" y="0"/>
            <a:ext cx="888916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1.3. Quy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kumimoji="0" lang="en-US" altLang="en-US" sz="24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bố</a:t>
            </a:r>
            <a:r>
              <a:rPr kumimoji="0" lang="en-US" altLang="en-US" sz="24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cục</a:t>
            </a:r>
            <a:r>
              <a:rPr kumimoji="0" lang="en-US" altLang="en-US" sz="24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soạn</a:t>
            </a:r>
            <a:r>
              <a:rPr kumimoji="0" lang="en-US" altLang="en-US" sz="24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thảo</a:t>
            </a:r>
            <a:r>
              <a:rPr kumimoji="0" lang="en-US" altLang="en-US" sz="24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kumimoji="0" lang="en-US" altLang="en-US" sz="24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bản</a:t>
            </a:r>
            <a:endParaRPr kumimoji="0" lang="en-US" alt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5" name="Picture 17" descr="soạn thảo văn bản">
            <a:hlinkClick r:id="rId2"/>
            <a:extLst>
              <a:ext uri="{FF2B5EF4-FFF2-40B4-BE49-F238E27FC236}">
                <a16:creationId xmlns:a16="http://schemas.microsoft.com/office/drawing/2014/main" id="{4FF19C2D-27AC-452E-0459-983E265EC3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55" r="1958"/>
          <a:stretch/>
        </p:blipFill>
        <p:spPr bwMode="auto">
          <a:xfrm>
            <a:off x="3132944" y="659567"/>
            <a:ext cx="8349523" cy="5621312"/>
          </a:xfrm>
          <a:prstGeom prst="rect">
            <a:avLst/>
          </a:prstGeom>
          <a:noFill/>
          <a:extLst>
            <a:ext uri="{909E8E84-426E-40DD-AFC4-6F175D3DCCD1}">
              <a14:hiddenFill xmlns:a14="http://schemas.microsoft.com/office/drawing/2010/main">
                <a:solidFill>
                  <a:srgbClr val="FFFFFF"/>
                </a:solidFill>
              </a14:hiddenFill>
            </a:ext>
          </a:extLst>
        </p:spPr>
      </p:pic>
      <p:sp>
        <p:nvSpPr>
          <p:cNvPr id="4" name="Scroll: Vertical 3">
            <a:extLst>
              <a:ext uri="{FF2B5EF4-FFF2-40B4-BE49-F238E27FC236}">
                <a16:creationId xmlns:a16="http://schemas.microsoft.com/office/drawing/2014/main" id="{C1C3445A-2E7F-6B74-FF18-CD6C1BC71452}"/>
              </a:ext>
            </a:extLst>
          </p:cNvPr>
          <p:cNvSpPr/>
          <p:nvPr/>
        </p:nvSpPr>
        <p:spPr>
          <a:xfrm>
            <a:off x="709534" y="1244184"/>
            <a:ext cx="2423410" cy="4452078"/>
          </a:xfrm>
          <a:prstGeom prst="verticalScroll">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1.3. Quy </a:t>
            </a:r>
            <a:r>
              <a:rPr kumimoji="0" lang="en-US" altLang="en-US" sz="2800" b="1"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kumimoji="0" lang="en-US" altLang="en-US" sz="28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bố</a:t>
            </a:r>
            <a:r>
              <a:rPr kumimoji="0" lang="en-US" altLang="en-US" sz="28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cục</a:t>
            </a:r>
            <a:r>
              <a:rPr kumimoji="0" lang="en-US" altLang="en-US" sz="28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soạn</a:t>
            </a:r>
            <a:r>
              <a:rPr kumimoji="0" lang="en-US" altLang="en-US" sz="28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thảo</a:t>
            </a:r>
            <a:r>
              <a:rPr kumimoji="0" lang="en-US" altLang="en-US" sz="28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kumimoji="0" lang="en-US" altLang="en-US" sz="28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bản</a:t>
            </a:r>
            <a:endParaRPr kumimoji="0" lang="en-US" alt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890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F6464F-B134-53FA-1D69-976676758267}"/>
              </a:ext>
            </a:extLst>
          </p:cNvPr>
          <p:cNvSpPr txBox="1"/>
          <p:nvPr/>
        </p:nvSpPr>
        <p:spPr>
          <a:xfrm>
            <a:off x="1181686" y="584394"/>
            <a:ext cx="10185009" cy="1077218"/>
          </a:xfrm>
          <a:prstGeom prst="rect">
            <a:avLst/>
          </a:prstGeom>
          <a:noFill/>
        </p:spPr>
        <p:txBody>
          <a:bodyPr wrap="square" rtlCol="0">
            <a:spAutoFit/>
          </a:bodyPr>
          <a:lstStyle/>
          <a:p>
            <a:pPr algn="just"/>
            <a:r>
              <a:rPr lang="en-US" sz="3200" b="1" dirty="0">
                <a:solidFill>
                  <a:srgbClr val="FF0000"/>
                </a:solidFill>
                <a:latin typeface="Times New Roman" panose="02020603050405020304" pitchFamily="18" charset="0"/>
                <a:cs typeface="Times New Roman" panose="02020603050405020304" pitchFamily="18" charset="0"/>
              </a:rPr>
              <a:t>2. </a:t>
            </a:r>
            <a:r>
              <a:rPr lang="en-US" sz="3200" b="1" dirty="0" err="1">
                <a:solidFill>
                  <a:srgbClr val="FF0000"/>
                </a:solidFill>
                <a:effectLst/>
                <a:latin typeface="Times New Roman" panose="02020603050405020304" pitchFamily="18" charset="0"/>
                <a:cs typeface="Times New Roman" panose="02020603050405020304" pitchFamily="18" charset="0"/>
              </a:rPr>
              <a:t>Những</a:t>
            </a:r>
            <a:r>
              <a:rPr lang="en-US" sz="3200" b="1" dirty="0">
                <a:solidFill>
                  <a:srgbClr val="FF0000"/>
                </a:solidFill>
                <a:effectLst/>
                <a:latin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cs typeface="Times New Roman" panose="02020603050405020304" pitchFamily="18" charset="0"/>
              </a:rPr>
              <a:t>quy</a:t>
            </a:r>
            <a:r>
              <a:rPr lang="en-US" sz="3200" b="1" dirty="0">
                <a:solidFill>
                  <a:srgbClr val="FF0000"/>
                </a:solidFill>
                <a:effectLst/>
                <a:latin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cs typeface="Times New Roman" panose="02020603050405020304" pitchFamily="18" charset="0"/>
              </a:rPr>
              <a:t>tắc</a:t>
            </a:r>
            <a:r>
              <a:rPr lang="en-US" sz="3200" b="1" dirty="0">
                <a:solidFill>
                  <a:srgbClr val="FF0000"/>
                </a:solidFill>
                <a:effectLst/>
                <a:latin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cs typeface="Times New Roman" panose="02020603050405020304" pitchFamily="18" charset="0"/>
              </a:rPr>
              <a:t>gõ</a:t>
            </a:r>
            <a:r>
              <a:rPr lang="en-US" sz="3200" b="1" dirty="0">
                <a:solidFill>
                  <a:srgbClr val="FF0000"/>
                </a:solidFill>
                <a:effectLst/>
                <a:latin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cs typeface="Times New Roman" panose="02020603050405020304" pitchFamily="18" charset="0"/>
              </a:rPr>
              <a:t>văn</a:t>
            </a:r>
            <a:r>
              <a:rPr lang="en-US" sz="3200" b="1" dirty="0">
                <a:solidFill>
                  <a:srgbClr val="FF0000"/>
                </a:solidFill>
                <a:effectLst/>
                <a:latin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cs typeface="Times New Roman" panose="02020603050405020304" pitchFamily="18" charset="0"/>
              </a:rPr>
              <a:t>bản</a:t>
            </a:r>
            <a:r>
              <a:rPr lang="en-US" sz="3200" b="1" dirty="0">
                <a:solidFill>
                  <a:srgbClr val="FF0000"/>
                </a:solidFill>
                <a:effectLst/>
                <a:latin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cs typeface="Times New Roman" panose="02020603050405020304" pitchFamily="18" charset="0"/>
              </a:rPr>
              <a:t>trong</a:t>
            </a:r>
            <a:r>
              <a:rPr lang="en-US" sz="3200" b="1" dirty="0">
                <a:solidFill>
                  <a:srgbClr val="FF0000"/>
                </a:solidFill>
                <a:effectLst/>
                <a:latin typeface="Times New Roman" panose="02020603050405020304" pitchFamily="18" charset="0"/>
                <a:cs typeface="Times New Roman" panose="02020603050405020304" pitchFamily="18" charset="0"/>
              </a:rPr>
              <a:t> Word</a:t>
            </a:r>
          </a:p>
          <a:p>
            <a:pPr algn="ct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21E9028-798F-6BDB-4249-45242E03FFD5}"/>
              </a:ext>
            </a:extLst>
          </p:cNvPr>
          <p:cNvSpPr txBox="1"/>
          <p:nvPr/>
        </p:nvSpPr>
        <p:spPr>
          <a:xfrm>
            <a:off x="740898" y="1123003"/>
            <a:ext cx="10710203" cy="646331"/>
          </a:xfrm>
          <a:prstGeom prst="rect">
            <a:avLst/>
          </a:prstGeom>
          <a:noFill/>
        </p:spPr>
        <p:txBody>
          <a:bodyPr wrap="square">
            <a:spAutoFit/>
          </a:bodyPr>
          <a:lstStyle/>
          <a:p>
            <a:r>
              <a:rPr lang="en-US" b="0" i="0" dirty="0">
                <a:solidFill>
                  <a:srgbClr val="333333"/>
                </a:solidFill>
                <a:effectLst/>
              </a:rPr>
              <a:t>       </a:t>
            </a:r>
            <a:r>
              <a:rPr lang="vi-VN" b="0" i="0" dirty="0">
                <a:solidFill>
                  <a:srgbClr val="333333"/>
                </a:solidFill>
                <a:effectLst/>
              </a:rPr>
              <a:t>Khi soạn thảo, </a:t>
            </a:r>
            <a:r>
              <a:rPr lang="vi-VN" b="1" i="0" dirty="0">
                <a:solidFill>
                  <a:srgbClr val="333333"/>
                </a:solidFill>
                <a:effectLst/>
              </a:rPr>
              <a:t>các dấu ngắt câu:</a:t>
            </a:r>
            <a:r>
              <a:rPr lang="vi-VN" b="0" i="0" dirty="0">
                <a:solidFill>
                  <a:srgbClr val="333333"/>
                </a:solidFill>
                <a:effectLst/>
              </a:rPr>
              <a:t> </a:t>
            </a:r>
            <a:r>
              <a:rPr lang="vi-VN" b="1" i="0" dirty="0">
                <a:solidFill>
                  <a:srgbClr val="333333"/>
                </a:solidFill>
                <a:effectLst/>
              </a:rPr>
              <a:t>(.) (,) (:) (;) (!) (?)</a:t>
            </a:r>
            <a:r>
              <a:rPr lang="vi-VN" b="0" i="0" dirty="0">
                <a:solidFill>
                  <a:srgbClr val="333333"/>
                </a:solidFill>
                <a:effectLst/>
              </a:rPr>
              <a:t> phải được đặt sát vào kí tự cuối cùng của từ đứng trước nó, sau đó là một dấu cách nếu đoạn văn bản đó vẫn còn nội dung.</a:t>
            </a:r>
            <a:endParaRPr lang="en-US" dirty="0"/>
          </a:p>
        </p:txBody>
      </p:sp>
      <p:pic>
        <p:nvPicPr>
          <p:cNvPr id="9218" name="Picture 2" descr="Các dấu ngắt câu trong soạn thảo văn bản">
            <a:extLst>
              <a:ext uri="{FF2B5EF4-FFF2-40B4-BE49-F238E27FC236}">
                <a16:creationId xmlns:a16="http://schemas.microsoft.com/office/drawing/2014/main" id="{FC54FA46-4DC1-974A-F6BE-D4540826C1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532" y="1941342"/>
            <a:ext cx="9727810" cy="41142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42025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FD7BAE-D1DA-D7F2-68DB-73A88A1A7221}"/>
              </a:ext>
            </a:extLst>
          </p:cNvPr>
          <p:cNvSpPr txBox="1"/>
          <p:nvPr/>
        </p:nvSpPr>
        <p:spPr>
          <a:xfrm>
            <a:off x="777240" y="727055"/>
            <a:ext cx="10575388" cy="646331"/>
          </a:xfrm>
          <a:prstGeom prst="rect">
            <a:avLst/>
          </a:prstGeom>
          <a:noFill/>
        </p:spPr>
        <p:txBody>
          <a:bodyPr wrap="square">
            <a:spAutoFit/>
          </a:bodyPr>
          <a:lstStyle/>
          <a:p>
            <a:r>
              <a:rPr lang="vi-VN" b="1" i="0" dirty="0">
                <a:solidFill>
                  <a:srgbClr val="333333"/>
                </a:solidFill>
                <a:effectLst/>
                <a:latin typeface="Times New Roman" panose="02020603050405020304" pitchFamily="18" charset="0"/>
                <a:cs typeface="Times New Roman" panose="02020603050405020304" pitchFamily="18" charset="0"/>
              </a:rPr>
              <a:t>Các dấu mở ngoặc:</a:t>
            </a:r>
            <a:r>
              <a:rPr lang="vi-VN" b="0" i="0" dirty="0">
                <a:solidFill>
                  <a:srgbClr val="333333"/>
                </a:solidFill>
                <a:effectLst/>
                <a:latin typeface="Times New Roman" panose="02020603050405020304" pitchFamily="18" charset="0"/>
                <a:cs typeface="Times New Roman" panose="02020603050405020304" pitchFamily="18" charset="0"/>
              </a:rPr>
              <a:t> </a:t>
            </a:r>
            <a:r>
              <a:rPr lang="vi-VN" b="1" i="0" dirty="0">
                <a:solidFill>
                  <a:srgbClr val="333333"/>
                </a:solidFill>
                <a:effectLst/>
                <a:latin typeface="Times New Roman" panose="02020603050405020304" pitchFamily="18" charset="0"/>
                <a:cs typeface="Times New Roman" panose="02020603050405020304" pitchFamily="18" charset="0"/>
              </a:rPr>
              <a:t>(, [, {, &lt;, ‘,=""&gt;</a:t>
            </a:r>
            <a:r>
              <a:rPr lang="vi-VN" b="0" i="0" dirty="0">
                <a:solidFill>
                  <a:srgbClr val="333333"/>
                </a:solidFill>
                <a:effectLst/>
                <a:latin typeface="Times New Roman" panose="02020603050405020304" pitchFamily="18" charset="0"/>
                <a:cs typeface="Times New Roman" panose="02020603050405020304" pitchFamily="18" charset="0"/>
              </a:rPr>
              <a:t> được đặt cách kí tự cuối cùng của từ đứng trước nó và đặt sát vào kí tự đầu tiên của từ đứng sau nó.</a:t>
            </a:r>
            <a:endParaRPr lang="en-US" dirty="0">
              <a:latin typeface="Times New Roman" panose="02020603050405020304" pitchFamily="18" charset="0"/>
              <a:cs typeface="Times New Roman" panose="02020603050405020304" pitchFamily="18" charset="0"/>
            </a:endParaRPr>
          </a:p>
        </p:txBody>
      </p:sp>
      <p:pic>
        <p:nvPicPr>
          <p:cNvPr id="10242" name="Picture 2" descr="Các dấu mở ngoặc trong soạn thảo văn bản">
            <a:extLst>
              <a:ext uri="{FF2B5EF4-FFF2-40B4-BE49-F238E27FC236}">
                <a16:creationId xmlns:a16="http://schemas.microsoft.com/office/drawing/2014/main" id="{6D1F4786-1526-61FC-B96B-4073614F44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7699" y="1553162"/>
            <a:ext cx="9010356" cy="4383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760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C0E4D1-2C5C-6B08-31D8-1535B903C593}"/>
              </a:ext>
            </a:extLst>
          </p:cNvPr>
          <p:cNvSpPr txBox="1"/>
          <p:nvPr/>
        </p:nvSpPr>
        <p:spPr>
          <a:xfrm>
            <a:off x="715108" y="709807"/>
            <a:ext cx="10761784" cy="1477328"/>
          </a:xfrm>
          <a:prstGeom prst="rect">
            <a:avLst/>
          </a:prstGeom>
          <a:noFill/>
        </p:spPr>
        <p:txBody>
          <a:bodyPr wrap="square">
            <a:spAutoFit/>
          </a:bodyPr>
          <a:lstStyle/>
          <a:p>
            <a:pPr algn="just"/>
            <a:r>
              <a:rPr lang="vi-VN" b="1" i="0" dirty="0">
                <a:solidFill>
                  <a:srgbClr val="333333"/>
                </a:solidFill>
                <a:effectLst/>
                <a:latin typeface="Times New Roman" panose="02020603050405020304" pitchFamily="18" charset="0"/>
                <a:cs typeface="Times New Roman" panose="02020603050405020304" pitchFamily="18" charset="0"/>
              </a:rPr>
              <a:t>Các dấu đóng ngoặc:</a:t>
            </a:r>
            <a:r>
              <a:rPr lang="vi-VN" b="0" i="0" dirty="0">
                <a:solidFill>
                  <a:srgbClr val="333333"/>
                </a:solidFill>
                <a:effectLst/>
                <a:latin typeface="Times New Roman" panose="02020603050405020304" pitchFamily="18" charset="0"/>
                <a:cs typeface="Times New Roman" panose="02020603050405020304" pitchFamily="18" charset="0"/>
              </a:rPr>
              <a:t> </a:t>
            </a:r>
            <a:r>
              <a:rPr lang="vi-VN" b="1" i="0" dirty="0">
                <a:solidFill>
                  <a:srgbClr val="333333"/>
                </a:solidFill>
                <a:effectLst/>
                <a:latin typeface="Times New Roman" panose="02020603050405020304" pitchFamily="18" charset="0"/>
                <a:cs typeface="Times New Roman" panose="02020603050405020304" pitchFamily="18" charset="0"/>
              </a:rPr>
              <a:t>), ], }, &gt;, ’, ”</a:t>
            </a:r>
            <a:r>
              <a:rPr lang="vi-VN" b="0" i="0" dirty="0">
                <a:solidFill>
                  <a:srgbClr val="333333"/>
                </a:solidFill>
                <a:effectLst/>
                <a:latin typeface="Times New Roman" panose="02020603050405020304" pitchFamily="18" charset="0"/>
                <a:cs typeface="Times New Roman" panose="02020603050405020304" pitchFamily="18" charset="0"/>
              </a:rPr>
              <a:t> được đặt sát vào kí tự cuối cùng của từ đứng trước nó và đặt cách ký tự đầu tiên của từ đứng sau nó. Vì nếu không đặt sát vào kí tự cuối cùng của từ trước nó thì khi</a:t>
            </a:r>
            <a:r>
              <a:rPr lang="vi-VN" b="1" i="0" dirty="0">
                <a:solidFill>
                  <a:srgbClr val="333333"/>
                </a:solidFill>
                <a:effectLst/>
                <a:latin typeface="Times New Roman" panose="02020603050405020304" pitchFamily="18" charset="0"/>
                <a:cs typeface="Times New Roman" panose="02020603050405020304" pitchFamily="18" charset="0"/>
              </a:rPr>
              <a:t> Word tự xuống dòng</a:t>
            </a:r>
            <a:r>
              <a:rPr lang="vi-VN" b="0" i="0" dirty="0">
                <a:solidFill>
                  <a:srgbClr val="333333"/>
                </a:solidFill>
                <a:effectLst/>
                <a:latin typeface="Times New Roman" panose="02020603050405020304" pitchFamily="18" charset="0"/>
                <a:cs typeface="Times New Roman" panose="02020603050405020304" pitchFamily="18" charset="0"/>
              </a:rPr>
              <a:t> nó sẽ hiểu nhầm các dấu câu là một từ riêng và sẽ ngắt xuống dòng.</a:t>
            </a:r>
          </a:p>
          <a:p>
            <a:br>
              <a:rPr lang="vi-VN" dirty="0"/>
            </a:br>
            <a:endParaRPr lang="en-US" dirty="0"/>
          </a:p>
        </p:txBody>
      </p:sp>
      <p:pic>
        <p:nvPicPr>
          <p:cNvPr id="11266" name="Picture 2" descr="Các dấu đóng ngoặc trong soạn thảo văn bản">
            <a:extLst>
              <a:ext uri="{FF2B5EF4-FFF2-40B4-BE49-F238E27FC236}">
                <a16:creationId xmlns:a16="http://schemas.microsoft.com/office/drawing/2014/main" id="{E26F96F2-1CEE-12B8-D06A-D6C929E457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925" y="1660452"/>
            <a:ext cx="9690149" cy="427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410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251993-2987-F841-7CE8-5C64DE908B06}"/>
              </a:ext>
            </a:extLst>
          </p:cNvPr>
          <p:cNvSpPr txBox="1"/>
          <p:nvPr/>
        </p:nvSpPr>
        <p:spPr>
          <a:xfrm>
            <a:off x="872198" y="1083678"/>
            <a:ext cx="10156872" cy="2345322"/>
          </a:xfrm>
          <a:prstGeom prst="rect">
            <a:avLst/>
          </a:prstGeom>
          <a:noFill/>
        </p:spPr>
        <p:txBody>
          <a:bodyPr wrap="square">
            <a:spAutoFit/>
          </a:bodyPr>
          <a:lstStyle/>
          <a:p>
            <a:pPr algn="just">
              <a:lnSpc>
                <a:spcPct val="150000"/>
              </a:lnSpc>
            </a:pPr>
            <a:r>
              <a:rPr lang="vi-VN" sz="2000" b="0" i="0" dirty="0">
                <a:solidFill>
                  <a:srgbClr val="333333"/>
                </a:solidFill>
                <a:effectLst/>
              </a:rPr>
              <a:t>Giữa các từ chỉ dùng 1 phím cách để phân cách.</a:t>
            </a:r>
          </a:p>
          <a:p>
            <a:pPr algn="just">
              <a:lnSpc>
                <a:spcPct val="150000"/>
              </a:lnSpc>
            </a:pPr>
            <a:r>
              <a:rPr lang="vi-VN" sz="2000" b="0" i="0" dirty="0">
                <a:solidFill>
                  <a:srgbClr val="333333"/>
                </a:solidFill>
                <a:effectLst/>
              </a:rPr>
              <a:t>Nhấn </a:t>
            </a:r>
            <a:r>
              <a:rPr lang="vi-VN" sz="2000" b="1" i="0" dirty="0">
                <a:solidFill>
                  <a:srgbClr val="333333"/>
                </a:solidFill>
                <a:effectLst/>
              </a:rPr>
              <a:t>phím Enter</a:t>
            </a:r>
            <a:r>
              <a:rPr lang="vi-VN" sz="2000" b="0" i="0" dirty="0">
                <a:solidFill>
                  <a:srgbClr val="333333"/>
                </a:solidFill>
                <a:effectLst/>
              </a:rPr>
              <a:t> một lần để kết thúc một đoạn văn bản chuyển sang đoạn văn bản mới.</a:t>
            </a:r>
          </a:p>
          <a:p>
            <a:pPr algn="just">
              <a:lnSpc>
                <a:spcPct val="150000"/>
              </a:lnSpc>
            </a:pPr>
            <a:r>
              <a:rPr lang="vi-VN" sz="2000" b="1" i="0" dirty="0">
                <a:solidFill>
                  <a:srgbClr val="333333"/>
                </a:solidFill>
                <a:effectLst/>
                <a:highlight>
                  <a:srgbClr val="DBEDF9"/>
                </a:highlight>
              </a:rPr>
              <a:t>Lưu ý:</a:t>
            </a:r>
            <a:r>
              <a:rPr lang="vi-VN" sz="2000" b="0" i="0" dirty="0">
                <a:solidFill>
                  <a:srgbClr val="333333"/>
                </a:solidFill>
                <a:effectLst/>
                <a:highlight>
                  <a:srgbClr val="DBEDF9"/>
                </a:highlight>
              </a:rPr>
              <a:t> Không sử dụng phím Enter để xuống dòng mà Word sẽ tự động xuống dòng cho bạn. Khi bạn sử dụng phím Enter để xuống dòng thì Word sẽ hiểu nhầm rằng bạn đang muốn sang 1 đoạn văn bản mới.</a:t>
            </a:r>
          </a:p>
        </p:txBody>
      </p:sp>
    </p:spTree>
    <p:extLst>
      <p:ext uri="{BB962C8B-B14F-4D97-AF65-F5344CB8AC3E}">
        <p14:creationId xmlns:p14="http://schemas.microsoft.com/office/powerpoint/2010/main" val="2455930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C8DB88-A039-EDAB-5F87-96628333D169}"/>
              </a:ext>
            </a:extLst>
          </p:cNvPr>
          <p:cNvSpPr txBox="1"/>
          <p:nvPr/>
        </p:nvSpPr>
        <p:spPr>
          <a:xfrm>
            <a:off x="1055078" y="809284"/>
            <a:ext cx="9270608" cy="400110"/>
          </a:xfrm>
          <a:prstGeom prst="rect">
            <a:avLst/>
          </a:prstGeom>
          <a:noFill/>
        </p:spPr>
        <p:txBody>
          <a:bodyPr wrap="square">
            <a:spAutoFit/>
          </a:bodyPr>
          <a:lstStyle/>
          <a:p>
            <a:r>
              <a:rPr lang="en-US" sz="2000" b="1" i="0" dirty="0">
                <a:solidFill>
                  <a:srgbClr val="FF0000"/>
                </a:solidFill>
                <a:effectLst/>
                <a:latin typeface="Times New Roman" panose="02020603050405020304" pitchFamily="18" charset="0"/>
                <a:cs typeface="Times New Roman" panose="02020603050405020304" pitchFamily="18" charset="0"/>
              </a:rPr>
              <a:t>3. </a:t>
            </a:r>
            <a:r>
              <a:rPr lang="vi-VN" sz="2000" b="1" i="0" dirty="0">
                <a:solidFill>
                  <a:srgbClr val="FF0000"/>
                </a:solidFill>
                <a:effectLst/>
                <a:latin typeface="Times New Roman" panose="02020603050405020304" pitchFamily="18" charset="0"/>
                <a:cs typeface="Times New Roman" panose="02020603050405020304" pitchFamily="18" charset="0"/>
              </a:rPr>
              <a:t>hướng dẫn cách đánh số trang</a:t>
            </a:r>
            <a:r>
              <a:rPr lang="en-US" sz="2000" b="1" i="0" dirty="0">
                <a:solidFill>
                  <a:srgbClr val="FF0000"/>
                </a:solidFill>
                <a:effectLst/>
                <a:latin typeface="Times New Roman" panose="02020603050405020304" pitchFamily="18" charset="0"/>
                <a:cs typeface="Times New Roman" panose="02020603050405020304" pitchFamily="18" charset="0"/>
              </a:rPr>
              <a:t> </a:t>
            </a:r>
            <a:r>
              <a:rPr lang="en-US" sz="2000" b="1" i="0" dirty="0" err="1">
                <a:solidFill>
                  <a:srgbClr val="FF0000"/>
                </a:solidFill>
                <a:effectLst/>
                <a:latin typeface="Times New Roman" panose="02020603050405020304" pitchFamily="18" charset="0"/>
                <a:cs typeface="Times New Roman" panose="02020603050405020304" pitchFamily="18" charset="0"/>
              </a:rPr>
              <a:t>và</a:t>
            </a:r>
            <a:r>
              <a:rPr lang="vi-VN" sz="2000" b="1" i="0" dirty="0">
                <a:solidFill>
                  <a:srgbClr val="FF0000"/>
                </a:solidFill>
                <a:effectLst/>
                <a:latin typeface="Times New Roman" panose="02020603050405020304" pitchFamily="18" charset="0"/>
                <a:cs typeface="Times New Roman" panose="02020603050405020304" pitchFamily="18" charset="0"/>
              </a:rPr>
              <a:t> bỏ trang đầu tiên trong Microsoft Word </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62E5743-2A79-68C8-D0F0-0D4844F7EE2D}"/>
              </a:ext>
            </a:extLst>
          </p:cNvPr>
          <p:cNvSpPr txBox="1"/>
          <p:nvPr/>
        </p:nvSpPr>
        <p:spPr>
          <a:xfrm>
            <a:off x="678766" y="1209394"/>
            <a:ext cx="6112412" cy="369332"/>
          </a:xfrm>
          <a:prstGeom prst="rect">
            <a:avLst/>
          </a:prstGeom>
          <a:noFill/>
        </p:spPr>
        <p:txBody>
          <a:bodyPr wrap="square">
            <a:spAutoFit/>
          </a:bodyPr>
          <a:lstStyle/>
          <a:p>
            <a:r>
              <a:rPr lang="vi-VN" b="1" i="0" dirty="0">
                <a:solidFill>
                  <a:srgbClr val="333333"/>
                </a:solidFill>
                <a:effectLst/>
                <a:latin typeface="Times New Roman" panose="02020603050405020304" pitchFamily="18" charset="0"/>
                <a:cs typeface="Times New Roman" panose="02020603050405020304" pitchFamily="18" charset="0"/>
              </a:rPr>
              <a:t>Bước 1</a:t>
            </a:r>
            <a:r>
              <a:rPr lang="vi-VN" b="0" i="0" dirty="0">
                <a:solidFill>
                  <a:srgbClr val="333333"/>
                </a:solidFill>
                <a:effectLst/>
                <a:latin typeface="Times New Roman" panose="02020603050405020304" pitchFamily="18" charset="0"/>
                <a:cs typeface="Times New Roman" panose="02020603050405020304" pitchFamily="18" charset="0"/>
              </a:rPr>
              <a:t>: Chọn tab</a:t>
            </a:r>
            <a:r>
              <a:rPr lang="vi-VN" b="1" i="0" dirty="0">
                <a:solidFill>
                  <a:srgbClr val="333333"/>
                </a:solidFill>
                <a:effectLst/>
                <a:latin typeface="Times New Roman" panose="02020603050405020304" pitchFamily="18" charset="0"/>
                <a:cs typeface="Times New Roman" panose="02020603050405020304" pitchFamily="18" charset="0"/>
              </a:rPr>
              <a:t> Insert</a:t>
            </a:r>
            <a:r>
              <a:rPr lang="vi-VN" b="0" i="0" dirty="0">
                <a:solidFill>
                  <a:srgbClr val="333333"/>
                </a:solidFill>
                <a:effectLst/>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12290" name="Picture 2" descr=" Chọn tab Insert">
            <a:extLst>
              <a:ext uri="{FF2B5EF4-FFF2-40B4-BE49-F238E27FC236}">
                <a16:creationId xmlns:a16="http://schemas.microsoft.com/office/drawing/2014/main" id="{1237DAAD-2CBC-BC09-C161-E32F7C7F05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949" y="1762466"/>
            <a:ext cx="9054058"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782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4E7CFB-AFC6-087E-F6AD-A835BE3E4A92}"/>
              </a:ext>
            </a:extLst>
          </p:cNvPr>
          <p:cNvSpPr txBox="1"/>
          <p:nvPr/>
        </p:nvSpPr>
        <p:spPr>
          <a:xfrm>
            <a:off x="791306" y="781148"/>
            <a:ext cx="9886071" cy="369332"/>
          </a:xfrm>
          <a:prstGeom prst="rect">
            <a:avLst/>
          </a:prstGeom>
          <a:noFill/>
        </p:spPr>
        <p:txBody>
          <a:bodyPr wrap="square">
            <a:spAutoFit/>
          </a:bodyPr>
          <a:lstStyle/>
          <a:p>
            <a:r>
              <a:rPr lang="vi-VN" b="1" i="0" dirty="0">
                <a:effectLst/>
              </a:rPr>
              <a:t>Bước 2</a:t>
            </a:r>
            <a:r>
              <a:rPr lang="vi-VN" b="0" i="0" dirty="0">
                <a:effectLst/>
              </a:rPr>
              <a:t>: Chọn</a:t>
            </a:r>
            <a:r>
              <a:rPr lang="vi-VN" b="1" i="0" dirty="0">
                <a:effectLst/>
              </a:rPr>
              <a:t> Page Number </a:t>
            </a:r>
            <a:r>
              <a:rPr lang="vi-VN" b="0" i="0" dirty="0">
                <a:effectLst/>
              </a:rPr>
              <a:t>&gt; Chọn </a:t>
            </a:r>
            <a:r>
              <a:rPr lang="vi-VN" b="1" i="0" dirty="0">
                <a:effectLst/>
              </a:rPr>
              <a:t>Bottom of Page</a:t>
            </a:r>
            <a:r>
              <a:rPr lang="vi-VN" b="0" i="0" dirty="0">
                <a:effectLst/>
              </a:rPr>
              <a:t> &gt; Chọn loại đánh số trang phù hợp.</a:t>
            </a:r>
            <a:endParaRPr lang="en-US" dirty="0"/>
          </a:p>
        </p:txBody>
      </p:sp>
      <p:pic>
        <p:nvPicPr>
          <p:cNvPr id="13314" name="Picture 2" descr="Chọn loại đánh số trang phù hợp">
            <a:extLst>
              <a:ext uri="{FF2B5EF4-FFF2-40B4-BE49-F238E27FC236}">
                <a16:creationId xmlns:a16="http://schemas.microsoft.com/office/drawing/2014/main" id="{7B1AD2A7-6E97-4C47-CA79-DA11F1198F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227" y="1429911"/>
            <a:ext cx="8031699" cy="4519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139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B592ED-7302-DC04-14AC-05083939F6C3}"/>
              </a:ext>
            </a:extLst>
          </p:cNvPr>
          <p:cNvSpPr txBox="1"/>
          <p:nvPr/>
        </p:nvSpPr>
        <p:spPr>
          <a:xfrm>
            <a:off x="637735" y="571936"/>
            <a:ext cx="10916530" cy="5714128"/>
          </a:xfrm>
          <a:prstGeom prst="rect">
            <a:avLst/>
          </a:prstGeom>
          <a:noFill/>
        </p:spPr>
        <p:txBody>
          <a:bodyPr wrap="square">
            <a:spAutoFit/>
          </a:bodyPr>
          <a:lstStyle/>
          <a:p>
            <a:pPr algn="ctr">
              <a:lnSpc>
                <a:spcPct val="120000"/>
              </a:lnSpc>
            </a:pPr>
            <a:r>
              <a:rPr lang="en-US" sz="2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Quy </a:t>
            </a:r>
            <a:r>
              <a:rPr lang="en-US" sz="2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soạn</a:t>
            </a:r>
            <a:r>
              <a:rPr lang="en-US" sz="2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2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b="1" i="0" dirty="0">
              <a:solidFill>
                <a:srgbClr val="FF0000"/>
              </a:solidFill>
              <a:effectLst/>
              <a:highlight>
                <a:srgbClr val="FFFFFF"/>
              </a:highlight>
            </a:endParaRPr>
          </a:p>
          <a:p>
            <a:pPr algn="just">
              <a:lnSpc>
                <a:spcPct val="120000"/>
              </a:lnSpc>
            </a:pPr>
            <a:r>
              <a:rPr lang="en-US" b="1" i="1" dirty="0">
                <a:solidFill>
                  <a:srgbClr val="000000"/>
                </a:solidFill>
                <a:highlight>
                  <a:srgbClr val="FFFFFF"/>
                </a:highlight>
              </a:rPr>
              <a:t>- </a:t>
            </a:r>
            <a:r>
              <a:rPr lang="vi-VN" sz="1800" b="1" i="1" dirty="0">
                <a:solidFill>
                  <a:srgbClr val="000000"/>
                </a:solidFill>
                <a:effectLst/>
                <a:highlight>
                  <a:srgbClr val="FFFFFF"/>
                </a:highlight>
              </a:rPr>
              <a:t>Phông chữ trình bày văn bản </a:t>
            </a:r>
            <a:endParaRPr lang="vi-VN" b="0" i="1" dirty="0">
              <a:solidFill>
                <a:srgbClr val="2B2B2B"/>
              </a:solidFill>
              <a:effectLst/>
              <a:highlight>
                <a:srgbClr val="FFFFFF"/>
              </a:highlight>
            </a:endParaRPr>
          </a:p>
          <a:p>
            <a:pPr algn="just">
              <a:lnSpc>
                <a:spcPct val="120000"/>
              </a:lnSpc>
            </a:pPr>
            <a:r>
              <a:rPr lang="vi-VN" sz="1800" b="0" i="0" dirty="0">
                <a:solidFill>
                  <a:srgbClr val="000000"/>
                </a:solidFill>
                <a:effectLst/>
                <a:highlight>
                  <a:srgbClr val="FFFFFF"/>
                </a:highlight>
              </a:rPr>
              <a:t>Phông chữ tiếng Việt Times New Roman, bộ mã ký tự Unicode theo Tiêu chuẩn Việt Nam TCVN 6909:2001, màu đen. </a:t>
            </a:r>
            <a:r>
              <a:rPr lang="vi-VN" sz="1800" b="1" i="0" dirty="0">
                <a:solidFill>
                  <a:srgbClr val="FF0000"/>
                </a:solidFill>
                <a:effectLst/>
                <a:highlight>
                  <a:srgbClr val="FFFFFF"/>
                </a:highlight>
              </a:rPr>
              <a:t>Riêng cỡ chữ sẽ tùy thuộc vào từng vị trí và thành phần của văn bản.</a:t>
            </a:r>
            <a:endParaRPr lang="vi-VN" b="1" i="0" dirty="0">
              <a:solidFill>
                <a:srgbClr val="FF0000"/>
              </a:solidFill>
              <a:effectLst/>
              <a:highlight>
                <a:srgbClr val="FFFFFF"/>
              </a:highlight>
            </a:endParaRPr>
          </a:p>
          <a:p>
            <a:pPr algn="just">
              <a:lnSpc>
                <a:spcPct val="120000"/>
              </a:lnSpc>
            </a:pPr>
            <a:r>
              <a:rPr lang="en-US" sz="1800" b="1" i="1" dirty="0">
                <a:solidFill>
                  <a:srgbClr val="000000"/>
                </a:solidFill>
                <a:effectLst/>
                <a:highlight>
                  <a:srgbClr val="FFFFFF"/>
                </a:highlight>
              </a:rPr>
              <a:t>- </a:t>
            </a:r>
            <a:r>
              <a:rPr lang="vi-VN" sz="1800" b="1" i="1" dirty="0">
                <a:solidFill>
                  <a:srgbClr val="000000"/>
                </a:solidFill>
                <a:effectLst/>
                <a:highlight>
                  <a:srgbClr val="FFFFFF"/>
                </a:highlight>
              </a:rPr>
              <a:t>Khổ giấy và kiểu trình bày văn bản</a:t>
            </a:r>
            <a:endParaRPr lang="vi-VN" b="0" i="1" dirty="0">
              <a:solidFill>
                <a:srgbClr val="2B2B2B"/>
              </a:solidFill>
              <a:effectLst/>
              <a:highlight>
                <a:srgbClr val="FFFFFF"/>
              </a:highlight>
            </a:endParaRPr>
          </a:p>
          <a:p>
            <a:pPr algn="just">
              <a:lnSpc>
                <a:spcPct val="120000"/>
              </a:lnSpc>
            </a:pPr>
            <a:r>
              <a:rPr lang="vi-VN" sz="1800" b="0" i="0" dirty="0">
                <a:solidFill>
                  <a:srgbClr val="000000"/>
                </a:solidFill>
                <a:effectLst/>
                <a:highlight>
                  <a:srgbClr val="FFFFFF"/>
                </a:highlight>
              </a:rPr>
              <a:t>Tất cả các loại văn bản đều sử dụng khổ A4 (210 mm x 297 mm). Trình bày theo </a:t>
            </a:r>
            <a:r>
              <a:rPr lang="vi-VN" sz="1800" b="0" i="0" dirty="0">
                <a:solidFill>
                  <a:srgbClr val="FF0000"/>
                </a:solidFill>
                <a:effectLst/>
                <a:highlight>
                  <a:srgbClr val="FFFFFF"/>
                </a:highlight>
              </a:rPr>
              <a:t>chiều dài </a:t>
            </a:r>
            <a:r>
              <a:rPr lang="vi-VN" sz="1800" b="0" i="0" dirty="0">
                <a:solidFill>
                  <a:srgbClr val="000000"/>
                </a:solidFill>
                <a:effectLst/>
                <a:highlight>
                  <a:srgbClr val="FFFFFF"/>
                </a:highlight>
              </a:rPr>
              <a:t>của khổ A4. Trường hợp nội dung văn bản có các bảng, biểu nhưng không được làm thành các phụ lục riêng thì văn bản có thể được trình bày theo </a:t>
            </a:r>
            <a:r>
              <a:rPr lang="vi-VN" sz="1800" b="1" i="0" dirty="0">
                <a:solidFill>
                  <a:srgbClr val="FF0000"/>
                </a:solidFill>
                <a:effectLst/>
                <a:highlight>
                  <a:srgbClr val="FFFFFF"/>
                </a:highlight>
              </a:rPr>
              <a:t>chiều rộng.</a:t>
            </a:r>
            <a:endParaRPr lang="vi-VN" b="1" i="0" dirty="0">
              <a:solidFill>
                <a:srgbClr val="FF0000"/>
              </a:solidFill>
              <a:effectLst/>
              <a:highlight>
                <a:srgbClr val="FFFFFF"/>
              </a:highlight>
            </a:endParaRPr>
          </a:p>
          <a:p>
            <a:pPr algn="just">
              <a:lnSpc>
                <a:spcPct val="120000"/>
              </a:lnSpc>
            </a:pPr>
            <a:r>
              <a:rPr lang="en-US" b="1" i="1" dirty="0">
                <a:solidFill>
                  <a:srgbClr val="000000"/>
                </a:solidFill>
                <a:highlight>
                  <a:srgbClr val="FFFFFF"/>
                </a:highlight>
              </a:rPr>
              <a:t>-  </a:t>
            </a:r>
            <a:r>
              <a:rPr lang="vi-VN" sz="1800" b="1" i="1" dirty="0">
                <a:solidFill>
                  <a:srgbClr val="000000"/>
                </a:solidFill>
                <a:effectLst/>
                <a:highlight>
                  <a:srgbClr val="FFFFFF"/>
                </a:highlight>
              </a:rPr>
              <a:t>Định lề trang văn bản</a:t>
            </a:r>
            <a:endParaRPr lang="vi-VN" b="0" i="1" dirty="0">
              <a:solidFill>
                <a:srgbClr val="2B2B2B"/>
              </a:solidFill>
              <a:effectLst/>
              <a:highlight>
                <a:srgbClr val="FFFFFF"/>
              </a:highlight>
            </a:endParaRPr>
          </a:p>
          <a:p>
            <a:pPr algn="just">
              <a:lnSpc>
                <a:spcPct val="120000"/>
              </a:lnSpc>
            </a:pPr>
            <a:r>
              <a:rPr lang="vi-VN" sz="1800" b="0" i="0" dirty="0">
                <a:solidFill>
                  <a:srgbClr val="000000"/>
                </a:solidFill>
                <a:effectLst/>
                <a:highlight>
                  <a:srgbClr val="FFFFFF"/>
                </a:highlight>
              </a:rPr>
              <a:t>Cách mép trên và mép dưới 20 - 25 mm, cách mép trái 30 - 35 mm, cách mép phải 15 - 20 mm.</a:t>
            </a:r>
            <a:endParaRPr lang="vi-VN" b="0" i="0" dirty="0">
              <a:solidFill>
                <a:srgbClr val="686868"/>
              </a:solidFill>
              <a:effectLst/>
              <a:highlight>
                <a:srgbClr val="FFFFFF"/>
              </a:highlight>
            </a:endParaRPr>
          </a:p>
          <a:p>
            <a:pPr algn="just">
              <a:lnSpc>
                <a:spcPct val="120000"/>
              </a:lnSpc>
            </a:pPr>
            <a:r>
              <a:rPr lang="en-US" sz="1800" b="1" i="1" dirty="0">
                <a:solidFill>
                  <a:srgbClr val="000000"/>
                </a:solidFill>
                <a:effectLst/>
                <a:highlight>
                  <a:srgbClr val="FFFFFF"/>
                </a:highlight>
              </a:rPr>
              <a:t>- </a:t>
            </a:r>
            <a:r>
              <a:rPr lang="vi-VN" sz="1800" b="1" i="1" dirty="0">
                <a:solidFill>
                  <a:srgbClr val="000000"/>
                </a:solidFill>
                <a:effectLst/>
                <a:highlight>
                  <a:srgbClr val="FFFFFF"/>
                </a:highlight>
              </a:rPr>
              <a:t>Số trang văn bản</a:t>
            </a:r>
            <a:endParaRPr lang="vi-VN" b="0" i="1" dirty="0">
              <a:solidFill>
                <a:srgbClr val="2B2B2B"/>
              </a:solidFill>
              <a:effectLst/>
              <a:highlight>
                <a:srgbClr val="FFFFFF"/>
              </a:highlight>
            </a:endParaRPr>
          </a:p>
          <a:p>
            <a:pPr algn="just">
              <a:lnSpc>
                <a:spcPct val="120000"/>
              </a:lnSpc>
            </a:pPr>
            <a:r>
              <a:rPr lang="vi-VN" b="0" i="0" dirty="0">
                <a:solidFill>
                  <a:srgbClr val="000000"/>
                </a:solidFill>
                <a:effectLst/>
                <a:highlight>
                  <a:srgbClr val="FFFFFF"/>
                </a:highlight>
              </a:rPr>
              <a:t>Được đánh từ số 1, bằng chữ số Ả Rập, cỡ chữ 13 đến 14, kiểu chữ đứng, được đặt canh giữa theo chiều ngang trong </a:t>
            </a:r>
            <a:r>
              <a:rPr lang="vi-VN" b="0" i="0" dirty="0">
                <a:solidFill>
                  <a:srgbClr val="FF0000"/>
                </a:solidFill>
                <a:effectLst/>
                <a:highlight>
                  <a:srgbClr val="FFFFFF"/>
                </a:highlight>
              </a:rPr>
              <a:t>phần lề trên</a:t>
            </a:r>
            <a:r>
              <a:rPr lang="vi-VN" b="0" i="0" dirty="0">
                <a:solidFill>
                  <a:srgbClr val="000000"/>
                </a:solidFill>
                <a:effectLst/>
                <a:highlight>
                  <a:srgbClr val="FFFFFF"/>
                </a:highlight>
              </a:rPr>
              <a:t> của văn bản, </a:t>
            </a:r>
            <a:r>
              <a:rPr lang="vi-VN" b="1" i="0" dirty="0">
                <a:solidFill>
                  <a:srgbClr val="FF0000"/>
                </a:solidFill>
                <a:effectLst/>
                <a:highlight>
                  <a:srgbClr val="FFFFFF"/>
                </a:highlight>
              </a:rPr>
              <a:t>không hiển thị số trang thứ nhất.</a:t>
            </a:r>
          </a:p>
          <a:p>
            <a:pPr algn="just">
              <a:lnSpc>
                <a:spcPct val="120000"/>
              </a:lnSpc>
            </a:pPr>
            <a:r>
              <a:rPr lang="en-US" b="1" i="1" dirty="0">
                <a:solidFill>
                  <a:srgbClr val="000000"/>
                </a:solidFill>
                <a:highlight>
                  <a:srgbClr val="FFFFFF"/>
                </a:highlight>
              </a:rPr>
              <a:t>- </a:t>
            </a:r>
            <a:r>
              <a:rPr lang="vi-VN" sz="1800" b="1" i="1" dirty="0">
                <a:solidFill>
                  <a:srgbClr val="000000"/>
                </a:solidFill>
                <a:effectLst/>
                <a:highlight>
                  <a:srgbClr val="FFFFFF"/>
                </a:highlight>
              </a:rPr>
              <a:t>Cách trình bày nội dung văn bản</a:t>
            </a:r>
            <a:endParaRPr lang="vi-VN" b="0" i="1" dirty="0">
              <a:solidFill>
                <a:srgbClr val="2B2B2B"/>
              </a:solidFill>
              <a:effectLst/>
              <a:highlight>
                <a:srgbClr val="FFFFFF"/>
              </a:highlight>
            </a:endParaRPr>
          </a:p>
          <a:p>
            <a:pPr algn="just">
              <a:lnSpc>
                <a:spcPct val="120000"/>
              </a:lnSpc>
            </a:pPr>
            <a:r>
              <a:rPr lang="vi-VN" b="0" i="0" dirty="0">
                <a:solidFill>
                  <a:srgbClr val="000000"/>
                </a:solidFill>
                <a:effectLst/>
                <a:highlight>
                  <a:srgbClr val="FFFFFF"/>
                </a:highlight>
              </a:rPr>
              <a:t>Nội dung văn bản được trình bày bằng chữ in thường, được canh đều cả hai lề, kiểu chữ đứng; cỡ chữ từ 13 đến 14; khi xuống dòng, chữ đầu dòng lùi vào </a:t>
            </a:r>
            <a:r>
              <a:rPr lang="vi-VN" b="1" i="0" dirty="0">
                <a:solidFill>
                  <a:srgbClr val="FF0000"/>
                </a:solidFill>
                <a:effectLst/>
                <a:highlight>
                  <a:srgbClr val="FFFFFF"/>
                </a:highlight>
              </a:rPr>
              <a:t>1 cm hoặc 1,27 cm; khoảng </a:t>
            </a:r>
            <a:r>
              <a:rPr lang="vi-VN" b="0" i="0" dirty="0">
                <a:solidFill>
                  <a:srgbClr val="000000"/>
                </a:solidFill>
                <a:effectLst/>
                <a:highlight>
                  <a:srgbClr val="FFFFFF"/>
                </a:highlight>
              </a:rPr>
              <a:t>cách giữa các đoạn văn tối thiểu là 6pt; khoảng cách giữa các dòng tối thiểu là dòng đơn, tối đa là 1,5 lines.</a:t>
            </a:r>
            <a:endParaRPr lang="vi-VN" b="0" i="0" dirty="0">
              <a:solidFill>
                <a:srgbClr val="686868"/>
              </a:solidFill>
              <a:effectLst/>
              <a:highlight>
                <a:srgbClr val="FFFFFF"/>
              </a:highlight>
            </a:endParaRPr>
          </a:p>
        </p:txBody>
      </p:sp>
    </p:spTree>
    <p:extLst>
      <p:ext uri="{BB962C8B-B14F-4D97-AF65-F5344CB8AC3E}">
        <p14:creationId xmlns:p14="http://schemas.microsoft.com/office/powerpoint/2010/main" val="1920910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7DAA49-A9AF-84CC-B94D-AB5B1A555D31}"/>
              </a:ext>
            </a:extLst>
          </p:cNvPr>
          <p:cNvSpPr txBox="1"/>
          <p:nvPr/>
        </p:nvSpPr>
        <p:spPr>
          <a:xfrm>
            <a:off x="636563" y="853665"/>
            <a:ext cx="6112412" cy="923330"/>
          </a:xfrm>
          <a:prstGeom prst="rect">
            <a:avLst/>
          </a:prstGeom>
          <a:noFill/>
        </p:spPr>
        <p:txBody>
          <a:bodyPr wrap="square">
            <a:spAutoFit/>
          </a:bodyPr>
          <a:lstStyle/>
          <a:p>
            <a:pPr algn="l"/>
            <a:r>
              <a:rPr lang="en-US" b="1" i="0" dirty="0" err="1">
                <a:solidFill>
                  <a:srgbClr val="333333"/>
                </a:solidFill>
                <a:effectLst/>
                <a:latin typeface="Times New Roman" panose="02020603050405020304" pitchFamily="18" charset="0"/>
                <a:cs typeface="Times New Roman" panose="02020603050405020304" pitchFamily="18" charset="0"/>
              </a:rPr>
              <a:t>Bước</a:t>
            </a:r>
            <a:r>
              <a:rPr lang="en-US" b="1" i="0" dirty="0">
                <a:solidFill>
                  <a:srgbClr val="333333"/>
                </a:solidFill>
                <a:effectLst/>
                <a:latin typeface="Times New Roman" panose="02020603050405020304" pitchFamily="18" charset="0"/>
                <a:cs typeface="Times New Roman" panose="02020603050405020304" pitchFamily="18" charset="0"/>
              </a:rPr>
              <a:t> 3</a:t>
            </a:r>
            <a:r>
              <a:rPr lang="en-US" b="0" i="0" dirty="0">
                <a:solidFill>
                  <a:srgbClr val="333333"/>
                </a:solidFill>
                <a:effectLst/>
                <a:latin typeface="Times New Roman" panose="02020603050405020304" pitchFamily="18" charset="0"/>
                <a:cs typeface="Times New Roman" panose="02020603050405020304" pitchFamily="18" charset="0"/>
              </a:rPr>
              <a:t>: </a:t>
            </a:r>
            <a:r>
              <a:rPr lang="en-US" b="0" i="0" dirty="0" err="1">
                <a:solidFill>
                  <a:srgbClr val="333333"/>
                </a:solidFill>
                <a:effectLst/>
                <a:latin typeface="Times New Roman" panose="02020603050405020304" pitchFamily="18" charset="0"/>
                <a:cs typeface="Times New Roman" panose="02020603050405020304" pitchFamily="18" charset="0"/>
              </a:rPr>
              <a:t>Chọn</a:t>
            </a:r>
            <a:r>
              <a:rPr lang="en-US" b="0" i="0" dirty="0">
                <a:solidFill>
                  <a:srgbClr val="333333"/>
                </a:solidFill>
                <a:effectLst/>
                <a:latin typeface="Times New Roman" panose="02020603050405020304" pitchFamily="18" charset="0"/>
                <a:cs typeface="Times New Roman" panose="02020603050405020304" pitchFamily="18" charset="0"/>
              </a:rPr>
              <a:t> </a:t>
            </a:r>
            <a:r>
              <a:rPr lang="en-US" b="1" i="0" dirty="0">
                <a:solidFill>
                  <a:srgbClr val="333333"/>
                </a:solidFill>
                <a:effectLst/>
                <a:latin typeface="Times New Roman" panose="02020603050405020304" pitchFamily="18" charset="0"/>
                <a:cs typeface="Times New Roman" panose="02020603050405020304" pitchFamily="18" charset="0"/>
              </a:rPr>
              <a:t>Close Header and Footer</a:t>
            </a:r>
            <a:r>
              <a:rPr lang="en-US" b="0" i="0" dirty="0">
                <a:solidFill>
                  <a:srgbClr val="333333"/>
                </a:solidFill>
                <a:effectLst/>
                <a:latin typeface="Times New Roman" panose="02020603050405020304" pitchFamily="18" charset="0"/>
                <a:cs typeface="Times New Roman" panose="02020603050405020304" pitchFamily="18" charset="0"/>
              </a:rPr>
              <a:t>.</a:t>
            </a:r>
          </a:p>
          <a:p>
            <a:br>
              <a:rPr lang="en-US" dirty="0"/>
            </a:br>
            <a:endParaRPr lang="en-US" dirty="0"/>
          </a:p>
        </p:txBody>
      </p:sp>
      <p:pic>
        <p:nvPicPr>
          <p:cNvPr id="14338" name="Picture 2" descr="Chọn Close Header and Footer sau khi số trang đã được đánh">
            <a:extLst>
              <a:ext uri="{FF2B5EF4-FFF2-40B4-BE49-F238E27FC236}">
                <a16:creationId xmlns:a16="http://schemas.microsoft.com/office/drawing/2014/main" id="{E9A5F462-29A2-C167-FB47-E4FAE63ED7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1813" y="1412484"/>
            <a:ext cx="8388373" cy="4718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423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FC47D9-8C34-99F7-7C41-2BAA143CC1BC}"/>
              </a:ext>
            </a:extLst>
          </p:cNvPr>
          <p:cNvSpPr txBox="1"/>
          <p:nvPr/>
        </p:nvSpPr>
        <p:spPr>
          <a:xfrm>
            <a:off x="773725" y="813639"/>
            <a:ext cx="10353820" cy="1200329"/>
          </a:xfrm>
          <a:prstGeom prst="rect">
            <a:avLst/>
          </a:prstGeom>
          <a:noFill/>
        </p:spPr>
        <p:txBody>
          <a:bodyPr wrap="square">
            <a:spAutoFit/>
          </a:bodyPr>
          <a:lstStyle/>
          <a:p>
            <a:pPr algn="l"/>
            <a:r>
              <a:rPr lang="vi-VN" b="1" i="0" dirty="0">
                <a:solidFill>
                  <a:srgbClr val="333333"/>
                </a:solidFill>
                <a:effectLst/>
              </a:rPr>
              <a:t>Bước 4</a:t>
            </a:r>
            <a:r>
              <a:rPr lang="vi-VN" b="0" i="0" dirty="0">
                <a:solidFill>
                  <a:srgbClr val="333333"/>
                </a:solidFill>
                <a:effectLst/>
              </a:rPr>
              <a:t>: Sau khi số trang đã được hiển thị, chọn tab </a:t>
            </a:r>
            <a:r>
              <a:rPr lang="vi-VN" b="1" i="0" dirty="0">
                <a:solidFill>
                  <a:srgbClr val="333333"/>
                </a:solidFill>
                <a:effectLst/>
              </a:rPr>
              <a:t>Page Layout </a:t>
            </a:r>
            <a:r>
              <a:rPr lang="vi-VN" b="0" i="0" dirty="0">
                <a:solidFill>
                  <a:srgbClr val="333333"/>
                </a:solidFill>
                <a:effectLst/>
              </a:rPr>
              <a:t>&gt; Tại mục </a:t>
            </a:r>
            <a:r>
              <a:rPr lang="vi-VN" b="1" i="0" dirty="0">
                <a:solidFill>
                  <a:srgbClr val="333333"/>
                </a:solidFill>
                <a:effectLst/>
              </a:rPr>
              <a:t>Page Setup</a:t>
            </a:r>
            <a:r>
              <a:rPr lang="vi-VN" b="0" i="0" dirty="0">
                <a:solidFill>
                  <a:srgbClr val="333333"/>
                </a:solidFill>
                <a:effectLst/>
              </a:rPr>
              <a:t>, chọn </a:t>
            </a:r>
            <a:r>
              <a:rPr lang="vi-VN" b="1" i="0" dirty="0">
                <a:solidFill>
                  <a:srgbClr val="333333"/>
                </a:solidFill>
                <a:effectLst/>
              </a:rPr>
              <a:t>mũi tên</a:t>
            </a:r>
            <a:r>
              <a:rPr lang="vi-VN" b="0" i="0" dirty="0">
                <a:solidFill>
                  <a:srgbClr val="333333"/>
                </a:solidFill>
                <a:effectLst/>
              </a:rPr>
              <a:t> góc phải.</a:t>
            </a:r>
          </a:p>
          <a:p>
            <a:br>
              <a:rPr lang="vi-VN" dirty="0"/>
            </a:br>
            <a:endParaRPr lang="en-US" dirty="0"/>
          </a:p>
        </p:txBody>
      </p:sp>
      <p:pic>
        <p:nvPicPr>
          <p:cNvPr id="15362" name="Picture 2" descr="Chọn vào Page Layout để tùy chọn lại số trang">
            <a:extLst>
              <a:ext uri="{FF2B5EF4-FFF2-40B4-BE49-F238E27FC236}">
                <a16:creationId xmlns:a16="http://schemas.microsoft.com/office/drawing/2014/main" id="{16F29A97-27B6-C975-B4FF-AFAEA53380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9" y="1413803"/>
            <a:ext cx="8022639" cy="4522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838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642DF3-6A13-EF54-A31E-E1E37A54791E}"/>
              </a:ext>
            </a:extLst>
          </p:cNvPr>
          <p:cNvSpPr txBox="1"/>
          <p:nvPr/>
        </p:nvSpPr>
        <p:spPr>
          <a:xfrm>
            <a:off x="759655" y="696743"/>
            <a:ext cx="9819249" cy="369332"/>
          </a:xfrm>
          <a:prstGeom prst="rect">
            <a:avLst/>
          </a:prstGeom>
          <a:noFill/>
        </p:spPr>
        <p:txBody>
          <a:bodyPr wrap="square">
            <a:spAutoFit/>
          </a:bodyPr>
          <a:lstStyle/>
          <a:p>
            <a:r>
              <a:rPr lang="vi-VN" b="1" i="0" dirty="0">
                <a:solidFill>
                  <a:srgbClr val="333333"/>
                </a:solidFill>
                <a:effectLst/>
              </a:rPr>
              <a:t>Bước 5</a:t>
            </a:r>
            <a:r>
              <a:rPr lang="vi-VN" b="0" i="0" dirty="0">
                <a:solidFill>
                  <a:srgbClr val="333333"/>
                </a:solidFill>
                <a:effectLst/>
              </a:rPr>
              <a:t>: Pop-up Page Layout hiện lên, chọn thẻ </a:t>
            </a:r>
            <a:r>
              <a:rPr lang="vi-VN" b="1" i="0" dirty="0">
                <a:solidFill>
                  <a:srgbClr val="333333"/>
                </a:solidFill>
                <a:effectLst/>
              </a:rPr>
              <a:t>Layout </a:t>
            </a:r>
            <a:r>
              <a:rPr lang="vi-VN" b="0" i="0" dirty="0">
                <a:solidFill>
                  <a:srgbClr val="333333"/>
                </a:solidFill>
                <a:effectLst/>
              </a:rPr>
              <a:t>&gt; Chọn </a:t>
            </a:r>
            <a:r>
              <a:rPr lang="vi-VN" b="1" i="0" dirty="0">
                <a:solidFill>
                  <a:srgbClr val="333333"/>
                </a:solidFill>
                <a:effectLst/>
              </a:rPr>
              <a:t>Difference first page</a:t>
            </a:r>
            <a:r>
              <a:rPr lang="vi-VN" b="0" i="0" dirty="0">
                <a:solidFill>
                  <a:srgbClr val="333333"/>
                </a:solidFill>
                <a:effectLst/>
              </a:rPr>
              <a:t> &gt; Chọn</a:t>
            </a:r>
            <a:r>
              <a:rPr lang="vi-VN" b="1" i="0" dirty="0">
                <a:solidFill>
                  <a:srgbClr val="333333"/>
                </a:solidFill>
                <a:effectLst/>
              </a:rPr>
              <a:t> OK</a:t>
            </a:r>
            <a:r>
              <a:rPr lang="vi-VN" b="0" i="0" dirty="0">
                <a:solidFill>
                  <a:srgbClr val="333333"/>
                </a:solidFill>
                <a:effectLst/>
              </a:rPr>
              <a:t>.</a:t>
            </a:r>
            <a:endParaRPr lang="en-US" dirty="0"/>
          </a:p>
        </p:txBody>
      </p:sp>
      <p:pic>
        <p:nvPicPr>
          <p:cNvPr id="16386" name="Picture 2" descr="Chọn Diference first page">
            <a:extLst>
              <a:ext uri="{FF2B5EF4-FFF2-40B4-BE49-F238E27FC236}">
                <a16:creationId xmlns:a16="http://schemas.microsoft.com/office/drawing/2014/main" id="{4F17D134-903D-4E91-C2AF-A66A0D3253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5871" y="1066075"/>
            <a:ext cx="9986474" cy="4956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466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07D04E-2602-7E47-E3E8-B2CFF6CF78D7}"/>
              </a:ext>
            </a:extLst>
          </p:cNvPr>
          <p:cNvSpPr txBox="1"/>
          <p:nvPr/>
        </p:nvSpPr>
        <p:spPr>
          <a:xfrm>
            <a:off x="771378" y="749264"/>
            <a:ext cx="10649243" cy="4160434"/>
          </a:xfrm>
          <a:prstGeom prst="rect">
            <a:avLst/>
          </a:prstGeom>
          <a:noFill/>
        </p:spPr>
        <p:txBody>
          <a:bodyPr wrap="square">
            <a:spAutoFit/>
          </a:bodyPr>
          <a:lstStyle/>
          <a:p>
            <a:pPr algn="just">
              <a:lnSpc>
                <a:spcPct val="120000"/>
              </a:lnSpc>
              <a:spcBef>
                <a:spcPts val="600"/>
              </a:spcBef>
              <a:spcAft>
                <a:spcPts val="600"/>
              </a:spcAft>
            </a:pPr>
            <a:r>
              <a:rPr lang="en-US" sz="1800" b="1" u="sng"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1800" b="1" u="sng"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1800" b="1" u="sng"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1800" b="1" u="sng"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u="sng"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huấn</a:t>
            </a:r>
            <a:r>
              <a:rPr lang="en-US" sz="1800" b="1" u="sng"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4. </a:t>
            </a:r>
            <a:r>
              <a:rPr lang="vi-VN" sz="1800" b="1" u="sng"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hướng dẫn cách </a:t>
            </a:r>
            <a:r>
              <a:rPr lang="en-US" sz="1800" b="1" u="sng"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tách</a:t>
            </a:r>
            <a:r>
              <a:rPr lang="en-US" sz="1800" b="1" u="sng"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u="sng"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trang</a:t>
            </a:r>
            <a:r>
              <a:rPr lang="en-US" sz="1800" b="1" u="sng"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u="sng"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b="1" u="sng"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u="sng"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đặt</a:t>
            </a:r>
            <a:r>
              <a:rPr lang="en-US" sz="1800" b="1" u="sng"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u="sng"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1800" b="1" u="sng"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u="sng"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trang</a:t>
            </a:r>
            <a:r>
              <a:rPr lang="en-US" sz="1800" b="1" u="sng"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u="sng"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bất</a:t>
            </a:r>
            <a:r>
              <a:rPr lang="en-US" sz="1800" b="1" u="sng"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u="sng"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kì</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Insert =&gt; Page Number =&gt; Top of page=&gt;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Đặt</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chuột</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kí</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tiên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trang</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tách</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=&gt; Layout =&gt; Breaks =&gt; Next page=&gt;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Bôi</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đen</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trang</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đặt</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=&gt;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Headder</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and Footer =&gt; Link to previous=&gt;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Bôi</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đen</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trang</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đặt</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=&gt; Insert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=&gt; Page Number =&gt;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Fomat</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page number=&gt; Star at =&gt;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mũi</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trang</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muốn</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đặt</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=&gt; Ok=&gt;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Xoá</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phàn</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trang</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bên</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bỏ</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a:effectLst/>
                <a:latin typeface="Times New Roman" panose="02020603050405020304" pitchFamily="18" charset="0"/>
                <a:ea typeface="Calibri" panose="020F0502020204030204" pitchFamily="34" charset="0"/>
                <a:cs typeface="Times New Roman" panose="02020603050405020304" pitchFamily="18" charset="0"/>
              </a:rPr>
              <a:t>=&gt;Ok</a:t>
            </a:r>
            <a:endParaRPr lang="en-US" b="1"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ts val="600"/>
              </a:spcBef>
              <a:spcAft>
                <a:spcPts val="600"/>
              </a:spcAft>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III.  KẾT LUẬN</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Bef>
                <a:spcPts val="600"/>
              </a:spcBef>
              <a:spcAft>
                <a:spcPts val="600"/>
              </a:spcAft>
            </a:pP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i="1" kern="1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i="1" kern="100" dirty="0" err="1">
                <a:effectLst/>
                <a:latin typeface="Times New Roman" panose="02020603050405020304" pitchFamily="18" charset="0"/>
                <a:ea typeface="Calibri" panose="020F0502020204030204" pitchFamily="34" charset="0"/>
                <a:cs typeface="Times New Roman" panose="02020603050405020304" pitchFamily="18" charset="0"/>
              </a:rPr>
              <a:t>quy</a:t>
            </a:r>
            <a:r>
              <a:rPr lang="en-US"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i="1" kern="1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i="1" kern="100" dirty="0" err="1">
                <a:effectLst/>
                <a:latin typeface="Times New Roman" panose="02020603050405020304" pitchFamily="18" charset="0"/>
                <a:ea typeface="Calibri" panose="020F0502020204030204" pitchFamily="34" charset="0"/>
                <a:cs typeface="Times New Roman" panose="02020603050405020304" pitchFamily="18" charset="0"/>
              </a:rPr>
              <a:t>soạn</a:t>
            </a:r>
            <a:r>
              <a:rPr lang="en-US"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i="1" kern="1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i="1" kern="1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i="1" kern="1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chuyên</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môn</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mầm</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non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Hòa</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lưạ</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chọn</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huấn</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phù</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gửi</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đích</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nắm</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vững</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quy</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Trong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buổi</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huấn</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thấy</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chỉnh</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sửa</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bổ</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xung</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góp</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trực</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buổi</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huấn</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chuyên</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môn</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trả</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đáp</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luôn</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ạ. Xin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chân</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effectLst/>
                <a:latin typeface="Times New Roman" panose="02020603050405020304" pitchFamily="18" charset="0"/>
                <a:ea typeface="Calibri" panose="020F0502020204030204" pitchFamily="34" charset="0"/>
                <a:cs typeface="Times New Roman" panose="02020603050405020304" pitchFamily="18" charset="0"/>
              </a:rPr>
              <a:t>ơn</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1398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FC3C9C-7E54-7C20-9F44-9D3ADCD79BE4}"/>
              </a:ext>
            </a:extLst>
          </p:cNvPr>
          <p:cNvSpPr txBox="1"/>
          <p:nvPr/>
        </p:nvSpPr>
        <p:spPr>
          <a:xfrm>
            <a:off x="692832" y="562598"/>
            <a:ext cx="8535573" cy="1525418"/>
          </a:xfrm>
          <a:prstGeom prst="rect">
            <a:avLst/>
          </a:prstGeom>
          <a:noFill/>
        </p:spPr>
        <p:txBody>
          <a:bodyPr wrap="square">
            <a:spAutoFit/>
          </a:bodyPr>
          <a:lstStyle/>
          <a:p>
            <a:pPr>
              <a:lnSpc>
                <a:spcPct val="150000"/>
              </a:lnSpc>
            </a:pPr>
            <a:r>
              <a:rPr lang="en-US" sz="1600" b="1" dirty="0">
                <a:solidFill>
                  <a:srgbClr val="FF0000"/>
                </a:solidFill>
                <a:latin typeface="Times New Roman" panose="02020603050405020304" pitchFamily="18" charset="0"/>
                <a:cs typeface="Times New Roman" panose="02020603050405020304" pitchFamily="18" charset="0"/>
              </a:rPr>
              <a:t>1. </a:t>
            </a:r>
            <a:r>
              <a:rPr lang="en-US" sz="1600" b="1" dirty="0" err="1">
                <a:solidFill>
                  <a:srgbClr val="FF0000"/>
                </a:solidFill>
                <a:latin typeface="Times New Roman" panose="02020603050405020304" pitchFamily="18" charset="0"/>
                <a:cs typeface="Times New Roman" panose="02020603050405020304" pitchFamily="18" charset="0"/>
              </a:rPr>
              <a:t>Hướng</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dẫn</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căn</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lề</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và</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Thiết</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lập</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các</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thông</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số</a:t>
            </a:r>
            <a:endParaRPr lang="en-US" sz="1600" b="1" dirty="0">
              <a:solidFill>
                <a:srgbClr val="333333"/>
              </a:solidFill>
              <a:effectLst/>
              <a:latin typeface="Times New Roman" panose="02020603050405020304" pitchFamily="18" charset="0"/>
              <a:cs typeface="Times New Roman" panose="02020603050405020304" pitchFamily="18" charset="0"/>
            </a:endParaRPr>
          </a:p>
          <a:p>
            <a:pPr algn="l">
              <a:lnSpc>
                <a:spcPct val="150000"/>
              </a:lnSpc>
            </a:pPr>
            <a:r>
              <a:rPr lang="en-US" sz="1600" b="1" i="1" dirty="0">
                <a:solidFill>
                  <a:srgbClr val="333333"/>
                </a:solidFill>
                <a:effectLst/>
                <a:latin typeface="Times New Roman" panose="02020603050405020304" pitchFamily="18" charset="0"/>
                <a:cs typeface="Times New Roman" panose="02020603050405020304" pitchFamily="18" charset="0"/>
              </a:rPr>
              <a:t>1.1. </a:t>
            </a:r>
            <a:r>
              <a:rPr lang="en-US" sz="1600" b="1" i="1" dirty="0" err="1">
                <a:solidFill>
                  <a:srgbClr val="333333"/>
                </a:solidFill>
                <a:effectLst/>
                <a:latin typeface="Times New Roman" panose="02020603050405020304" pitchFamily="18" charset="0"/>
                <a:cs typeface="Times New Roman" panose="02020603050405020304" pitchFamily="18" charset="0"/>
              </a:rPr>
              <a:t>Khởi</a:t>
            </a:r>
            <a:r>
              <a:rPr lang="en-US" sz="1600" b="1" i="1" dirty="0">
                <a:solidFill>
                  <a:srgbClr val="333333"/>
                </a:solidFill>
                <a:effectLst/>
                <a:latin typeface="Times New Roman" panose="02020603050405020304" pitchFamily="18" charset="0"/>
                <a:cs typeface="Times New Roman" panose="02020603050405020304" pitchFamily="18" charset="0"/>
              </a:rPr>
              <a:t> </a:t>
            </a:r>
            <a:r>
              <a:rPr lang="en-US" sz="1600" b="1" i="1" dirty="0" err="1">
                <a:solidFill>
                  <a:srgbClr val="333333"/>
                </a:solidFill>
                <a:effectLst/>
                <a:latin typeface="Times New Roman" panose="02020603050405020304" pitchFamily="18" charset="0"/>
                <a:cs typeface="Times New Roman" panose="02020603050405020304" pitchFamily="18" charset="0"/>
              </a:rPr>
              <a:t>động</a:t>
            </a:r>
            <a:r>
              <a:rPr lang="en-US" sz="1600" b="1" i="1" dirty="0">
                <a:solidFill>
                  <a:srgbClr val="333333"/>
                </a:solidFill>
                <a:effectLst/>
                <a:latin typeface="Times New Roman" panose="02020603050405020304" pitchFamily="18" charset="0"/>
                <a:cs typeface="Times New Roman" panose="02020603050405020304" pitchFamily="18" charset="0"/>
              </a:rPr>
              <a:t> </a:t>
            </a:r>
            <a:r>
              <a:rPr lang="en-US" sz="1600" b="1" i="1" dirty="0" err="1">
                <a:solidFill>
                  <a:srgbClr val="333333"/>
                </a:solidFill>
                <a:effectLst/>
                <a:latin typeface="Times New Roman" panose="02020603050405020304" pitchFamily="18" charset="0"/>
                <a:cs typeface="Times New Roman" panose="02020603050405020304" pitchFamily="18" charset="0"/>
              </a:rPr>
              <a:t>phần</a:t>
            </a:r>
            <a:r>
              <a:rPr lang="en-US" sz="1600" b="1" i="1" dirty="0">
                <a:solidFill>
                  <a:srgbClr val="333333"/>
                </a:solidFill>
                <a:effectLst/>
                <a:latin typeface="Times New Roman" panose="02020603050405020304" pitchFamily="18" charset="0"/>
                <a:cs typeface="Times New Roman" panose="02020603050405020304" pitchFamily="18" charset="0"/>
              </a:rPr>
              <a:t> </a:t>
            </a:r>
            <a:r>
              <a:rPr lang="en-US" sz="1600" b="1" i="1" dirty="0" err="1">
                <a:solidFill>
                  <a:srgbClr val="333333"/>
                </a:solidFill>
                <a:effectLst/>
                <a:latin typeface="Times New Roman" panose="02020603050405020304" pitchFamily="18" charset="0"/>
                <a:cs typeface="Times New Roman" panose="02020603050405020304" pitchFamily="18" charset="0"/>
              </a:rPr>
              <a:t>mềm</a:t>
            </a:r>
            <a:r>
              <a:rPr lang="en-US" sz="1600" b="1" i="1" dirty="0">
                <a:solidFill>
                  <a:srgbClr val="333333"/>
                </a:solidFill>
                <a:effectLst/>
                <a:latin typeface="Times New Roman" panose="02020603050405020304" pitchFamily="18" charset="0"/>
                <a:cs typeface="Times New Roman" panose="02020603050405020304" pitchFamily="18" charset="0"/>
              </a:rPr>
              <a:t> </a:t>
            </a:r>
            <a:r>
              <a:rPr lang="en-US" sz="1600" b="1" i="1" dirty="0" err="1">
                <a:solidFill>
                  <a:srgbClr val="333333"/>
                </a:solidFill>
                <a:effectLst/>
                <a:latin typeface="Times New Roman" panose="02020603050405020304" pitchFamily="18" charset="0"/>
                <a:cs typeface="Times New Roman" panose="02020603050405020304" pitchFamily="18" charset="0"/>
              </a:rPr>
              <a:t>gõ</a:t>
            </a:r>
            <a:r>
              <a:rPr lang="en-US" sz="1600" b="1" i="1" dirty="0">
                <a:solidFill>
                  <a:srgbClr val="333333"/>
                </a:solidFill>
                <a:effectLst/>
                <a:latin typeface="Times New Roman" panose="02020603050405020304" pitchFamily="18" charset="0"/>
                <a:cs typeface="Times New Roman" panose="02020603050405020304" pitchFamily="18" charset="0"/>
              </a:rPr>
              <a:t> </a:t>
            </a:r>
            <a:r>
              <a:rPr lang="en-US" sz="1600" b="1" i="1" dirty="0" err="1">
                <a:solidFill>
                  <a:srgbClr val="333333"/>
                </a:solidFill>
                <a:effectLst/>
                <a:latin typeface="Times New Roman" panose="02020603050405020304" pitchFamily="18" charset="0"/>
                <a:cs typeface="Times New Roman" panose="02020603050405020304" pitchFamily="18" charset="0"/>
              </a:rPr>
              <a:t>Tiếng</a:t>
            </a:r>
            <a:r>
              <a:rPr lang="en-US" sz="1600" b="1" i="1" dirty="0">
                <a:solidFill>
                  <a:srgbClr val="333333"/>
                </a:solidFill>
                <a:effectLst/>
                <a:latin typeface="Times New Roman" panose="02020603050405020304" pitchFamily="18" charset="0"/>
                <a:cs typeface="Times New Roman" panose="02020603050405020304" pitchFamily="18" charset="0"/>
              </a:rPr>
              <a:t> </a:t>
            </a:r>
            <a:r>
              <a:rPr lang="en-US" sz="1600" b="1" i="1" dirty="0" err="1">
                <a:solidFill>
                  <a:srgbClr val="333333"/>
                </a:solidFill>
                <a:effectLst/>
                <a:latin typeface="Times New Roman" panose="02020603050405020304" pitchFamily="18" charset="0"/>
                <a:cs typeface="Times New Roman" panose="02020603050405020304" pitchFamily="18" charset="0"/>
              </a:rPr>
              <a:t>Việt</a:t>
            </a:r>
            <a:r>
              <a:rPr lang="en-US" sz="1600" b="1" i="1" dirty="0">
                <a:solidFill>
                  <a:srgbClr val="333333"/>
                </a:solidFill>
                <a:effectLst/>
                <a:latin typeface="Times New Roman" panose="02020603050405020304" pitchFamily="18" charset="0"/>
                <a:cs typeface="Times New Roman" panose="02020603050405020304" pitchFamily="18" charset="0"/>
              </a:rPr>
              <a:t> </a:t>
            </a:r>
            <a:r>
              <a:rPr lang="en-US" sz="1600" b="1" i="1" dirty="0" err="1">
                <a:solidFill>
                  <a:srgbClr val="333333"/>
                </a:solidFill>
                <a:effectLst/>
                <a:latin typeface="Times New Roman" panose="02020603050405020304" pitchFamily="18" charset="0"/>
                <a:cs typeface="Times New Roman" panose="02020603050405020304" pitchFamily="18" charset="0"/>
              </a:rPr>
              <a:t>Unikey</a:t>
            </a:r>
            <a:endParaRPr lang="en-US" sz="1600" b="1" i="1" dirty="0">
              <a:solidFill>
                <a:srgbClr val="333333"/>
              </a:solidFill>
              <a:effectLst/>
              <a:latin typeface="Times New Roman" panose="02020603050405020304" pitchFamily="18" charset="0"/>
              <a:cs typeface="Times New Roman" panose="02020603050405020304" pitchFamily="18" charset="0"/>
            </a:endParaRPr>
          </a:p>
          <a:p>
            <a:pPr algn="l">
              <a:lnSpc>
                <a:spcPct val="150000"/>
              </a:lnSpc>
            </a:pPr>
            <a:r>
              <a:rPr lang="en-US" sz="1600" b="0" i="0" dirty="0">
                <a:solidFill>
                  <a:srgbClr val="333333"/>
                </a:solidFill>
                <a:effectLst/>
                <a:latin typeface="Times New Roman" panose="02020603050405020304" pitchFamily="18" charset="0"/>
                <a:cs typeface="Times New Roman" panose="02020603050405020304" pitchFamily="18" charset="0"/>
              </a:rPr>
              <a:t>1 </a:t>
            </a:r>
            <a:r>
              <a:rPr lang="en-US" sz="1600" b="0" i="0" dirty="0" err="1">
                <a:solidFill>
                  <a:srgbClr val="333333"/>
                </a:solidFill>
                <a:effectLst/>
                <a:latin typeface="Times New Roman" panose="02020603050405020304" pitchFamily="18" charset="0"/>
                <a:cs typeface="Times New Roman" panose="02020603050405020304" pitchFamily="18" charset="0"/>
              </a:rPr>
              <a:t>bộ</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gõ</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phím</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Tiếng</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Việt</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sẽ</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giúp</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bạn</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thực</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hiện</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văn</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bảng</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cực</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dễ</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dàng</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bạn</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có</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thể</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sử</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dụng</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phần</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mềm</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1" i="0" u="none" strike="noStrike" dirty="0" err="1">
                <a:solidFill>
                  <a:srgbClr val="288AD6"/>
                </a:solidFill>
                <a:effectLst/>
                <a:latin typeface="Times New Roman" panose="02020603050405020304" pitchFamily="18" charset="0"/>
                <a:cs typeface="Times New Roman" panose="02020603050405020304" pitchFamily="18" charset="0"/>
                <a:hlinkClick r:id="rId2" tooltip="Unikey"/>
              </a:rPr>
              <a:t>Unikey</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với</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1" i="0" dirty="0" err="1">
                <a:solidFill>
                  <a:srgbClr val="333333"/>
                </a:solidFill>
                <a:effectLst/>
                <a:latin typeface="Times New Roman" panose="02020603050405020304" pitchFamily="18" charset="0"/>
                <a:cs typeface="Times New Roman" panose="02020603050405020304" pitchFamily="18" charset="0"/>
              </a:rPr>
              <a:t>bảng</a:t>
            </a:r>
            <a:r>
              <a:rPr lang="en-US" sz="1600" b="1" i="0" dirty="0">
                <a:solidFill>
                  <a:srgbClr val="333333"/>
                </a:solidFill>
                <a:effectLst/>
                <a:latin typeface="Times New Roman" panose="02020603050405020304" pitchFamily="18" charset="0"/>
                <a:cs typeface="Times New Roman" panose="02020603050405020304" pitchFamily="18" charset="0"/>
              </a:rPr>
              <a:t> </a:t>
            </a:r>
            <a:r>
              <a:rPr lang="en-US" sz="1600" b="1" i="0" dirty="0" err="1">
                <a:solidFill>
                  <a:srgbClr val="333333"/>
                </a:solidFill>
                <a:effectLst/>
                <a:latin typeface="Times New Roman" panose="02020603050405020304" pitchFamily="18" charset="0"/>
                <a:cs typeface="Times New Roman" panose="02020603050405020304" pitchFamily="18" charset="0"/>
              </a:rPr>
              <a:t>mã</a:t>
            </a:r>
            <a:r>
              <a:rPr lang="en-US" sz="1600" b="1" i="0" dirty="0">
                <a:solidFill>
                  <a:srgbClr val="333333"/>
                </a:solidFill>
                <a:effectLst/>
                <a:latin typeface="Times New Roman" panose="02020603050405020304" pitchFamily="18" charset="0"/>
                <a:cs typeface="Times New Roman" panose="02020603050405020304" pitchFamily="18" charset="0"/>
              </a:rPr>
              <a:t> Unicode</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và</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1" i="0" dirty="0" err="1">
                <a:solidFill>
                  <a:srgbClr val="333333"/>
                </a:solidFill>
                <a:effectLst/>
                <a:latin typeface="Times New Roman" panose="02020603050405020304" pitchFamily="18" charset="0"/>
                <a:cs typeface="Times New Roman" panose="02020603050405020304" pitchFamily="18" charset="0"/>
              </a:rPr>
              <a:t>kiểu</a:t>
            </a:r>
            <a:r>
              <a:rPr lang="en-US" sz="1600" b="1" i="0" dirty="0">
                <a:solidFill>
                  <a:srgbClr val="333333"/>
                </a:solidFill>
                <a:effectLst/>
                <a:latin typeface="Times New Roman" panose="02020603050405020304" pitchFamily="18" charset="0"/>
                <a:cs typeface="Times New Roman" panose="02020603050405020304" pitchFamily="18" charset="0"/>
              </a:rPr>
              <a:t> </a:t>
            </a:r>
            <a:r>
              <a:rPr lang="en-US" sz="1600" b="1" i="0" dirty="0" err="1">
                <a:solidFill>
                  <a:srgbClr val="333333"/>
                </a:solidFill>
                <a:effectLst/>
                <a:latin typeface="Times New Roman" panose="02020603050405020304" pitchFamily="18" charset="0"/>
                <a:cs typeface="Times New Roman" panose="02020603050405020304" pitchFamily="18" charset="0"/>
              </a:rPr>
              <a:t>gõ</a:t>
            </a:r>
            <a:r>
              <a:rPr lang="en-US" sz="1600" b="1" i="0" dirty="0">
                <a:solidFill>
                  <a:srgbClr val="333333"/>
                </a:solidFill>
                <a:effectLst/>
                <a:latin typeface="Times New Roman" panose="02020603050405020304" pitchFamily="18" charset="0"/>
                <a:cs typeface="Times New Roman" panose="02020603050405020304" pitchFamily="18" charset="0"/>
              </a:rPr>
              <a:t> Telex</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vì</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nó</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rất</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ít</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xảy</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ra</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u="none" strike="noStrike" dirty="0" err="1">
                <a:solidFill>
                  <a:srgbClr val="288AD6"/>
                </a:solidFill>
                <a:effectLst/>
                <a:latin typeface="Times New Roman" panose="02020603050405020304" pitchFamily="18" charset="0"/>
                <a:cs typeface="Times New Roman" panose="02020603050405020304" pitchFamily="18" charset="0"/>
                <a:hlinkClick r:id="rId3" tooltip="lỗi Font"/>
              </a:rPr>
              <a:t>lỗi</a:t>
            </a:r>
            <a:r>
              <a:rPr lang="en-US" sz="1600" b="0" i="0" u="none" strike="noStrike" dirty="0">
                <a:solidFill>
                  <a:srgbClr val="288AD6"/>
                </a:solidFill>
                <a:effectLst/>
                <a:latin typeface="Times New Roman" panose="02020603050405020304" pitchFamily="18" charset="0"/>
                <a:cs typeface="Times New Roman" panose="02020603050405020304" pitchFamily="18" charset="0"/>
                <a:hlinkClick r:id="rId3" tooltip="lỗi Font"/>
              </a:rPr>
              <a:t> Font</a:t>
            </a:r>
            <a:r>
              <a:rPr lang="en-US" sz="1600" b="0" i="0" dirty="0">
                <a:solidFill>
                  <a:srgbClr val="333333"/>
                </a:solidFill>
                <a:effectLst/>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FFEBB38C-0EBC-2246-04C7-5CB68BB4890A}"/>
              </a:ext>
            </a:extLst>
          </p:cNvPr>
          <p:cNvPicPr>
            <a:picLocks noChangeAspect="1"/>
          </p:cNvPicPr>
          <p:nvPr/>
        </p:nvPicPr>
        <p:blipFill>
          <a:blip r:embed="rId4"/>
          <a:stretch>
            <a:fillRect/>
          </a:stretch>
        </p:blipFill>
        <p:spPr>
          <a:xfrm>
            <a:off x="1237957" y="2263514"/>
            <a:ext cx="9312811" cy="38277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04692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D60BEF-14C2-BCC7-3473-CD4ECDF56D41}"/>
              </a:ext>
            </a:extLst>
          </p:cNvPr>
          <p:cNvSpPr txBox="1"/>
          <p:nvPr/>
        </p:nvSpPr>
        <p:spPr>
          <a:xfrm>
            <a:off x="844062" y="768256"/>
            <a:ext cx="10002129" cy="2308324"/>
          </a:xfrm>
          <a:prstGeom prst="rect">
            <a:avLst/>
          </a:prstGeom>
          <a:noFill/>
        </p:spPr>
        <p:txBody>
          <a:bodyPr wrap="square">
            <a:spAutoFit/>
          </a:bodyPr>
          <a:lstStyle/>
          <a:p>
            <a:pPr algn="l"/>
            <a:r>
              <a:rPr lang="en-US" b="1" i="1" dirty="0">
                <a:solidFill>
                  <a:srgbClr val="FF0000"/>
                </a:solidFill>
                <a:effectLst/>
              </a:rPr>
              <a:t>1.</a:t>
            </a:r>
            <a:r>
              <a:rPr lang="vi-VN" b="1" i="1" dirty="0">
                <a:solidFill>
                  <a:srgbClr val="FF0000"/>
                </a:solidFill>
                <a:effectLst/>
              </a:rPr>
              <a:t>2. Các chức năng trên thanh Ribbon cần thiết cho việc trình bày văn bản</a:t>
            </a:r>
          </a:p>
          <a:p>
            <a:pPr algn="l">
              <a:buFont typeface="Arial" panose="020B0604020202020204" pitchFamily="34" charset="0"/>
              <a:buChar char="•"/>
            </a:pPr>
            <a:r>
              <a:rPr lang="en-US" b="1" i="0" dirty="0">
                <a:solidFill>
                  <a:srgbClr val="FF0000"/>
                </a:solidFill>
                <a:effectLst/>
              </a:rPr>
              <a:t> </a:t>
            </a:r>
            <a:r>
              <a:rPr lang="vi-VN" b="1" i="0" dirty="0">
                <a:solidFill>
                  <a:srgbClr val="FF0000"/>
                </a:solidFill>
                <a:effectLst/>
              </a:rPr>
              <a:t>Home:</a:t>
            </a:r>
            <a:r>
              <a:rPr lang="vi-VN" b="0" i="0" dirty="0">
                <a:solidFill>
                  <a:srgbClr val="FF0000"/>
                </a:solidFill>
                <a:effectLst/>
              </a:rPr>
              <a:t> Giúp bạn tùy chỉnh Fonts chữ, cỡ chữ, căn lề</a:t>
            </a:r>
          </a:p>
          <a:p>
            <a:pPr algn="l">
              <a:buFont typeface="Arial" panose="020B0604020202020204" pitchFamily="34" charset="0"/>
              <a:buChar char="•"/>
            </a:pPr>
            <a:r>
              <a:rPr lang="en-US" b="1" i="0" dirty="0">
                <a:solidFill>
                  <a:srgbClr val="FF0000"/>
                </a:solidFill>
                <a:effectLst/>
              </a:rPr>
              <a:t> </a:t>
            </a:r>
            <a:r>
              <a:rPr lang="vi-VN" b="1" i="0" dirty="0">
                <a:solidFill>
                  <a:srgbClr val="FF0000"/>
                </a:solidFill>
                <a:effectLst/>
              </a:rPr>
              <a:t>Insert:</a:t>
            </a:r>
            <a:r>
              <a:rPr lang="vi-VN" b="0" i="0" dirty="0">
                <a:solidFill>
                  <a:srgbClr val="FF0000"/>
                </a:solidFill>
                <a:effectLst/>
              </a:rPr>
              <a:t> Chèn bảng biểu, hình ảnh và đồ thị.</a:t>
            </a:r>
          </a:p>
          <a:p>
            <a:pPr algn="l">
              <a:buFont typeface="Arial" panose="020B0604020202020204" pitchFamily="34" charset="0"/>
              <a:buChar char="•"/>
            </a:pPr>
            <a:r>
              <a:rPr lang="en-US" b="1" i="0" dirty="0">
                <a:solidFill>
                  <a:srgbClr val="FF0000"/>
                </a:solidFill>
                <a:effectLst/>
              </a:rPr>
              <a:t> </a:t>
            </a:r>
            <a:r>
              <a:rPr lang="vi-VN" b="1" i="0" dirty="0">
                <a:solidFill>
                  <a:srgbClr val="FF0000"/>
                </a:solidFill>
                <a:effectLst/>
              </a:rPr>
              <a:t>Page Layot:</a:t>
            </a:r>
            <a:r>
              <a:rPr lang="vi-VN" b="0" i="0" dirty="0">
                <a:solidFill>
                  <a:srgbClr val="FF0000"/>
                </a:solidFill>
                <a:effectLst/>
              </a:rPr>
              <a:t> Tùy chỉnh lề, hướng giấy, bố cục văn bản.</a:t>
            </a:r>
          </a:p>
          <a:p>
            <a:pPr algn="l">
              <a:buFont typeface="Arial" panose="020B0604020202020204" pitchFamily="34" charset="0"/>
              <a:buChar char="•"/>
            </a:pPr>
            <a:r>
              <a:rPr lang="en-US" b="1" i="0" dirty="0">
                <a:solidFill>
                  <a:srgbClr val="333333"/>
                </a:solidFill>
                <a:effectLst/>
              </a:rPr>
              <a:t> </a:t>
            </a:r>
            <a:r>
              <a:rPr lang="vi-VN" b="1" i="0" dirty="0">
                <a:solidFill>
                  <a:srgbClr val="333333"/>
                </a:solidFill>
                <a:effectLst/>
              </a:rPr>
              <a:t>Resfrences:</a:t>
            </a:r>
            <a:r>
              <a:rPr lang="vi-VN" b="0" i="0" dirty="0">
                <a:solidFill>
                  <a:srgbClr val="333333"/>
                </a:solidFill>
                <a:effectLst/>
              </a:rPr>
              <a:t> Chèn mục lục, tiêu đề bảng biểu, đồ thị.</a:t>
            </a:r>
          </a:p>
          <a:p>
            <a:pPr algn="l">
              <a:buFont typeface="Arial" panose="020B0604020202020204" pitchFamily="34" charset="0"/>
              <a:buChar char="•"/>
            </a:pPr>
            <a:r>
              <a:rPr lang="en-US" b="1" i="0" dirty="0">
                <a:solidFill>
                  <a:srgbClr val="333333"/>
                </a:solidFill>
                <a:effectLst/>
              </a:rPr>
              <a:t> </a:t>
            </a:r>
            <a:r>
              <a:rPr lang="vi-VN" b="1" i="0" dirty="0">
                <a:solidFill>
                  <a:srgbClr val="333333"/>
                </a:solidFill>
                <a:effectLst/>
              </a:rPr>
              <a:t>Maillings:</a:t>
            </a:r>
            <a:r>
              <a:rPr lang="vi-VN" b="0" i="0" dirty="0">
                <a:solidFill>
                  <a:srgbClr val="333333"/>
                </a:solidFill>
                <a:effectLst/>
              </a:rPr>
              <a:t> Hỗ trợ trộn tài liệu.</a:t>
            </a:r>
          </a:p>
          <a:p>
            <a:pPr algn="l">
              <a:buFont typeface="Arial" panose="020B0604020202020204" pitchFamily="34" charset="0"/>
              <a:buChar char="•"/>
            </a:pPr>
            <a:r>
              <a:rPr lang="en-US" b="1" i="0" dirty="0">
                <a:solidFill>
                  <a:srgbClr val="333333"/>
                </a:solidFill>
                <a:effectLst/>
              </a:rPr>
              <a:t> </a:t>
            </a:r>
            <a:r>
              <a:rPr lang="vi-VN" b="1" i="0" dirty="0">
                <a:solidFill>
                  <a:srgbClr val="333333"/>
                </a:solidFill>
                <a:effectLst/>
              </a:rPr>
              <a:t>Review:</a:t>
            </a:r>
            <a:r>
              <a:rPr lang="vi-VN" b="0" i="0" dirty="0">
                <a:solidFill>
                  <a:srgbClr val="333333"/>
                </a:solidFill>
                <a:effectLst/>
              </a:rPr>
              <a:t> Chỉnh sửa cũng như comments trên tài liệu.</a:t>
            </a:r>
          </a:p>
          <a:p>
            <a:pPr algn="l">
              <a:buFont typeface="Arial" panose="020B0604020202020204" pitchFamily="34" charset="0"/>
              <a:buChar char="•"/>
            </a:pPr>
            <a:r>
              <a:rPr lang="en-US" b="1" i="0" dirty="0">
                <a:solidFill>
                  <a:srgbClr val="333333"/>
                </a:solidFill>
                <a:effectLst/>
              </a:rPr>
              <a:t> </a:t>
            </a:r>
            <a:r>
              <a:rPr lang="vi-VN" b="1" i="0" dirty="0">
                <a:solidFill>
                  <a:srgbClr val="333333"/>
                </a:solidFill>
                <a:effectLst/>
              </a:rPr>
              <a:t>View:</a:t>
            </a:r>
            <a:r>
              <a:rPr lang="vi-VN" b="0" i="0" dirty="0">
                <a:solidFill>
                  <a:srgbClr val="333333"/>
                </a:solidFill>
                <a:effectLst/>
              </a:rPr>
              <a:t> Tùy chỉnh cách hiển thị vùng soạn thảo.</a:t>
            </a:r>
          </a:p>
        </p:txBody>
      </p:sp>
      <p:pic>
        <p:nvPicPr>
          <p:cNvPr id="1026" name="Picture 2" descr="Trình bày văn bản">
            <a:extLst>
              <a:ext uri="{FF2B5EF4-FFF2-40B4-BE49-F238E27FC236}">
                <a16:creationId xmlns:a16="http://schemas.microsoft.com/office/drawing/2014/main" id="{13789721-F649-03C9-9269-D1182ADEB5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1589"/>
          <a:stretch/>
        </p:blipFill>
        <p:spPr bwMode="auto">
          <a:xfrm>
            <a:off x="1097280" y="3315120"/>
            <a:ext cx="10002129" cy="24948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50865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D2463A-71CC-A63C-1D60-7C117EEDA9D0}"/>
              </a:ext>
            </a:extLst>
          </p:cNvPr>
          <p:cNvSpPr txBox="1"/>
          <p:nvPr/>
        </p:nvSpPr>
        <p:spPr>
          <a:xfrm>
            <a:off x="716866" y="491257"/>
            <a:ext cx="10758268" cy="2535566"/>
          </a:xfrm>
          <a:prstGeom prst="rect">
            <a:avLst/>
          </a:prstGeom>
          <a:noFill/>
        </p:spPr>
        <p:txBody>
          <a:bodyPr wrap="square">
            <a:spAutoFit/>
          </a:bodyPr>
          <a:lstStyle/>
          <a:p>
            <a:pPr algn="l">
              <a:lnSpc>
                <a:spcPct val="150000"/>
              </a:lnSpc>
            </a:pPr>
            <a:r>
              <a:rPr lang="en-US" b="1" i="1" dirty="0">
                <a:solidFill>
                  <a:srgbClr val="FF0000"/>
                </a:solidFill>
                <a:effectLst/>
                <a:latin typeface="Times New Roman" panose="02020603050405020304" pitchFamily="18" charset="0"/>
                <a:cs typeface="Times New Roman" panose="02020603050405020304" pitchFamily="18" charset="0"/>
              </a:rPr>
              <a:t>1.</a:t>
            </a:r>
            <a:r>
              <a:rPr lang="vi-VN" b="1" i="1" dirty="0">
                <a:solidFill>
                  <a:srgbClr val="FF0000"/>
                </a:solidFill>
                <a:effectLst/>
                <a:latin typeface="Times New Roman" panose="02020603050405020304" pitchFamily="18" charset="0"/>
                <a:cs typeface="Times New Roman" panose="02020603050405020304" pitchFamily="18" charset="0"/>
              </a:rPr>
              <a:t>3. Thiết lập những chỉnh sửa phù hợp cho 1 văn bản chuẩn Việt Nam</a:t>
            </a:r>
          </a:p>
          <a:p>
            <a:pPr algn="l">
              <a:lnSpc>
                <a:spcPct val="150000"/>
              </a:lnSpc>
            </a:pPr>
            <a:r>
              <a:rPr lang="vi-VN" b="0" i="0" dirty="0">
                <a:solidFill>
                  <a:srgbClr val="333333"/>
                </a:solidFill>
                <a:effectLst/>
                <a:latin typeface="Times New Roman" panose="02020603050405020304" pitchFamily="18" charset="0"/>
                <a:cs typeface="Times New Roman" panose="02020603050405020304" pitchFamily="18" charset="0"/>
              </a:rPr>
              <a:t>Việc hiểu rõ và biết được cách thiết lập file Word chuẩn cũng như các </a:t>
            </a:r>
            <a:r>
              <a:rPr lang="vi-VN" b="0" i="0" u="none" strike="noStrike" dirty="0">
                <a:solidFill>
                  <a:srgbClr val="288AD6"/>
                </a:solidFill>
                <a:effectLst/>
                <a:latin typeface="Times New Roman" panose="02020603050405020304" pitchFamily="18" charset="0"/>
                <a:cs typeface="Times New Roman" panose="02020603050405020304" pitchFamily="18" charset="0"/>
                <a:hlinkClick r:id="rId2" tooltip="quy tắc gõ văn bản trong Word"/>
              </a:rPr>
              <a:t>quy tắc gõ văn bản trong Word</a:t>
            </a:r>
            <a:r>
              <a:rPr lang="vi-VN" b="0" i="0" dirty="0">
                <a:solidFill>
                  <a:srgbClr val="333333"/>
                </a:solidFill>
                <a:effectLst/>
                <a:latin typeface="Times New Roman" panose="02020603050405020304" pitchFamily="18" charset="0"/>
                <a:cs typeface="Times New Roman" panose="02020603050405020304" pitchFamily="18" charset="0"/>
              </a:rPr>
              <a:t> cũng là 1 việc rất cần thiết để có được 1 văn bản đúng chuẩn bạn nhé.</a:t>
            </a:r>
          </a:p>
          <a:p>
            <a:pPr algn="l">
              <a:lnSpc>
                <a:spcPct val="150000"/>
              </a:lnSpc>
            </a:pPr>
            <a:r>
              <a:rPr lang="vi-VN" b="1" i="0" dirty="0">
                <a:solidFill>
                  <a:srgbClr val="C00000"/>
                </a:solidFill>
                <a:effectLst/>
                <a:latin typeface="Times New Roman" panose="02020603050405020304" pitchFamily="18" charset="0"/>
                <a:cs typeface="Times New Roman" panose="02020603050405020304" pitchFamily="18" charset="0"/>
              </a:rPr>
              <a:t>Bước 1:</a:t>
            </a:r>
            <a:r>
              <a:rPr lang="vi-VN" b="0" i="0" dirty="0">
                <a:solidFill>
                  <a:srgbClr val="C00000"/>
                </a:solidFill>
                <a:effectLst/>
                <a:latin typeface="Times New Roman" panose="02020603050405020304" pitchFamily="18" charset="0"/>
                <a:cs typeface="Times New Roman" panose="02020603050405020304" pitchFamily="18" charset="0"/>
              </a:rPr>
              <a:t> Chỉnh lại đơn vị tính mặc định của Word là </a:t>
            </a:r>
            <a:r>
              <a:rPr lang="vi-VN" b="1" i="0" u="none" strike="noStrike" dirty="0">
                <a:solidFill>
                  <a:srgbClr val="C00000"/>
                </a:solidFill>
                <a:effectLst/>
                <a:latin typeface="Times New Roman" panose="02020603050405020304" pitchFamily="18" charset="0"/>
                <a:cs typeface="Times New Roman" panose="02020603050405020304" pitchFamily="18" charset="0"/>
                <a:hlinkClick r:id="rId3" tooltip="Inches thành Centimeters (cm)">
                  <a:extLst>
                    <a:ext uri="{A12FA001-AC4F-418D-AE19-62706E023703}">
                      <ahyp:hlinkClr xmlns:ahyp="http://schemas.microsoft.com/office/drawing/2018/hyperlinkcolor" val="tx"/>
                    </a:ext>
                  </a:extLst>
                </a:hlinkClick>
              </a:rPr>
              <a:t>Inches thành Centimeters (cm)</a:t>
            </a:r>
            <a:r>
              <a:rPr lang="vi-VN" b="0" i="0" dirty="0">
                <a:solidFill>
                  <a:srgbClr val="C00000"/>
                </a:solidFill>
                <a:effectLst/>
                <a:latin typeface="Times New Roman" panose="02020603050405020304" pitchFamily="18" charset="0"/>
                <a:cs typeface="Times New Roman" panose="02020603050405020304" pitchFamily="18" charset="0"/>
              </a:rPr>
              <a:t> bằng cách:</a:t>
            </a:r>
          </a:p>
          <a:p>
            <a:pPr algn="l">
              <a:lnSpc>
                <a:spcPct val="150000"/>
              </a:lnSpc>
            </a:pPr>
            <a:r>
              <a:rPr lang="vi-VN" b="0" i="0" dirty="0">
                <a:solidFill>
                  <a:srgbClr val="C00000"/>
                </a:solidFill>
                <a:effectLst/>
                <a:latin typeface="Times New Roman" panose="02020603050405020304" pitchFamily="18" charset="0"/>
                <a:cs typeface="Times New Roman" panose="02020603050405020304" pitchFamily="18" charset="0"/>
              </a:rPr>
              <a:t>Vào </a:t>
            </a:r>
            <a:r>
              <a:rPr lang="vi-VN" b="1" i="0" dirty="0">
                <a:solidFill>
                  <a:srgbClr val="C00000"/>
                </a:solidFill>
                <a:effectLst/>
                <a:latin typeface="Times New Roman" panose="02020603050405020304" pitchFamily="18" charset="0"/>
                <a:cs typeface="Times New Roman" panose="02020603050405020304" pitchFamily="18" charset="0"/>
              </a:rPr>
              <a:t>File</a:t>
            </a:r>
            <a:r>
              <a:rPr lang="vi-VN" b="0" i="0" dirty="0">
                <a:solidFill>
                  <a:srgbClr val="C00000"/>
                </a:solidFill>
                <a:effectLst/>
                <a:latin typeface="Times New Roman" panose="02020603050405020304" pitchFamily="18" charset="0"/>
                <a:cs typeface="Times New Roman" panose="02020603050405020304" pitchFamily="18" charset="0"/>
              </a:rPr>
              <a:t> &gt; Chọn </a:t>
            </a:r>
            <a:r>
              <a:rPr lang="vi-VN" b="1" i="0" dirty="0">
                <a:solidFill>
                  <a:srgbClr val="C00000"/>
                </a:solidFill>
                <a:effectLst/>
                <a:latin typeface="Times New Roman" panose="02020603050405020304" pitchFamily="18" charset="0"/>
                <a:cs typeface="Times New Roman" panose="02020603050405020304" pitchFamily="18" charset="0"/>
              </a:rPr>
              <a:t>Options </a:t>
            </a:r>
            <a:r>
              <a:rPr lang="vi-VN" b="0" i="0" dirty="0">
                <a:solidFill>
                  <a:srgbClr val="C00000"/>
                </a:solidFill>
                <a:effectLst/>
                <a:latin typeface="Times New Roman" panose="02020603050405020304" pitchFamily="18" charset="0"/>
                <a:cs typeface="Times New Roman" panose="02020603050405020304" pitchFamily="18" charset="0"/>
              </a:rPr>
              <a:t>&gt; Chọn</a:t>
            </a:r>
            <a:r>
              <a:rPr lang="vi-VN" b="1" i="0" dirty="0">
                <a:solidFill>
                  <a:srgbClr val="C00000"/>
                </a:solidFill>
                <a:effectLst/>
                <a:latin typeface="Times New Roman" panose="02020603050405020304" pitchFamily="18" charset="0"/>
                <a:cs typeface="Times New Roman" panose="02020603050405020304" pitchFamily="18" charset="0"/>
              </a:rPr>
              <a:t> Advanced </a:t>
            </a:r>
            <a:r>
              <a:rPr lang="vi-VN" b="0" i="0" dirty="0">
                <a:solidFill>
                  <a:srgbClr val="C00000"/>
                </a:solidFill>
                <a:effectLst/>
                <a:latin typeface="Times New Roman" panose="02020603050405020304" pitchFamily="18" charset="0"/>
                <a:cs typeface="Times New Roman" panose="02020603050405020304" pitchFamily="18" charset="0"/>
              </a:rPr>
              <a:t>&gt; Ở mục</a:t>
            </a:r>
            <a:r>
              <a:rPr lang="vi-VN" b="1" i="0" dirty="0">
                <a:solidFill>
                  <a:srgbClr val="C00000"/>
                </a:solidFill>
                <a:effectLst/>
                <a:latin typeface="Times New Roman" panose="02020603050405020304" pitchFamily="18" charset="0"/>
                <a:cs typeface="Times New Roman" panose="02020603050405020304" pitchFamily="18" charset="0"/>
              </a:rPr>
              <a:t> Display </a:t>
            </a:r>
            <a:r>
              <a:rPr lang="vi-VN" b="0" i="0" dirty="0">
                <a:solidFill>
                  <a:srgbClr val="C00000"/>
                </a:solidFill>
                <a:effectLst/>
                <a:latin typeface="Times New Roman" panose="02020603050405020304" pitchFamily="18" charset="0"/>
                <a:cs typeface="Times New Roman" panose="02020603050405020304" pitchFamily="18" charset="0"/>
              </a:rPr>
              <a:t>đổi Inches thành Centimeters (cm).</a:t>
            </a:r>
          </a:p>
          <a:p>
            <a:pPr algn="l">
              <a:lnSpc>
                <a:spcPct val="150000"/>
              </a:lnSpc>
            </a:pPr>
            <a:r>
              <a:rPr lang="vi-VN" b="0" i="0" dirty="0">
                <a:solidFill>
                  <a:srgbClr val="C00000"/>
                </a:solidFill>
                <a:effectLst/>
                <a:latin typeface="Times New Roman" panose="02020603050405020304" pitchFamily="18" charset="0"/>
                <a:cs typeface="Times New Roman" panose="02020603050405020304" pitchFamily="18" charset="0"/>
              </a:rPr>
              <a:t>Vào </a:t>
            </a:r>
            <a:r>
              <a:rPr lang="vi-VN" b="1" i="0" dirty="0">
                <a:solidFill>
                  <a:srgbClr val="C00000"/>
                </a:solidFill>
                <a:effectLst/>
                <a:latin typeface="Times New Roman" panose="02020603050405020304" pitchFamily="18" charset="0"/>
                <a:cs typeface="Times New Roman" panose="02020603050405020304" pitchFamily="18" charset="0"/>
              </a:rPr>
              <a:t>File.</a:t>
            </a:r>
            <a:endParaRPr lang="vi-VN" b="0" i="0" dirty="0">
              <a:solidFill>
                <a:srgbClr val="C00000"/>
              </a:solidFill>
              <a:effectLst/>
              <a:latin typeface="Times New Roman" panose="02020603050405020304" pitchFamily="18" charset="0"/>
              <a:cs typeface="Times New Roman" panose="02020603050405020304" pitchFamily="18" charset="0"/>
            </a:endParaRPr>
          </a:p>
        </p:txBody>
      </p:sp>
      <p:pic>
        <p:nvPicPr>
          <p:cNvPr id="2052" name="Picture 4" descr="Vào File">
            <a:extLst>
              <a:ext uri="{FF2B5EF4-FFF2-40B4-BE49-F238E27FC236}">
                <a16:creationId xmlns:a16="http://schemas.microsoft.com/office/drawing/2014/main" id="{CD51E9DA-42C8-D620-55BF-956710B9932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9856"/>
          <a:stretch/>
        </p:blipFill>
        <p:spPr bwMode="auto">
          <a:xfrm>
            <a:off x="716865" y="3026823"/>
            <a:ext cx="3513993" cy="28675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DDFF2BA-7A87-2921-E7F2-0A82D018A917}"/>
              </a:ext>
            </a:extLst>
          </p:cNvPr>
          <p:cNvPicPr>
            <a:picLocks noChangeAspect="1"/>
          </p:cNvPicPr>
          <p:nvPr/>
        </p:nvPicPr>
        <p:blipFill>
          <a:blip r:embed="rId5"/>
          <a:stretch>
            <a:fillRect/>
          </a:stretch>
        </p:blipFill>
        <p:spPr>
          <a:xfrm>
            <a:off x="4459458" y="3026824"/>
            <a:ext cx="3513994" cy="2867540"/>
          </a:xfrm>
          <a:prstGeom prst="rect">
            <a:avLst/>
          </a:prstGeom>
        </p:spPr>
      </p:pic>
      <p:pic>
        <p:nvPicPr>
          <p:cNvPr id="5" name="Picture 4">
            <a:extLst>
              <a:ext uri="{FF2B5EF4-FFF2-40B4-BE49-F238E27FC236}">
                <a16:creationId xmlns:a16="http://schemas.microsoft.com/office/drawing/2014/main" id="{01B4FD90-9047-3843-08BC-2BC4E6EC6462}"/>
              </a:ext>
            </a:extLst>
          </p:cNvPr>
          <p:cNvPicPr>
            <a:picLocks noChangeAspect="1"/>
          </p:cNvPicPr>
          <p:nvPr/>
        </p:nvPicPr>
        <p:blipFill>
          <a:blip r:embed="rId6"/>
          <a:stretch>
            <a:fillRect/>
          </a:stretch>
        </p:blipFill>
        <p:spPr>
          <a:xfrm>
            <a:off x="8081890" y="3026824"/>
            <a:ext cx="3393244" cy="2867540"/>
          </a:xfrm>
          <a:prstGeom prst="rect">
            <a:avLst/>
          </a:prstGeom>
        </p:spPr>
      </p:pic>
      <p:sp>
        <p:nvSpPr>
          <p:cNvPr id="7" name="TextBox 6">
            <a:extLst>
              <a:ext uri="{FF2B5EF4-FFF2-40B4-BE49-F238E27FC236}">
                <a16:creationId xmlns:a16="http://schemas.microsoft.com/office/drawing/2014/main" id="{11E1239C-A0E7-8961-B049-3C7310AD5D12}"/>
              </a:ext>
            </a:extLst>
          </p:cNvPr>
          <p:cNvSpPr txBox="1"/>
          <p:nvPr/>
        </p:nvSpPr>
        <p:spPr>
          <a:xfrm>
            <a:off x="2987627" y="5888441"/>
            <a:ext cx="7957038" cy="369332"/>
          </a:xfrm>
          <a:prstGeom prst="rect">
            <a:avLst/>
          </a:prstGeom>
          <a:noFill/>
        </p:spPr>
        <p:txBody>
          <a:bodyPr wrap="square">
            <a:spAutoFit/>
          </a:bodyPr>
          <a:lstStyle/>
          <a:p>
            <a:r>
              <a:rPr lang="en-US" b="0" i="0" dirty="0" err="1">
                <a:solidFill>
                  <a:srgbClr val="FF0000"/>
                </a:solidFill>
                <a:effectLst/>
                <a:latin typeface="Times New Roman" panose="02020603050405020304" pitchFamily="18" charset="0"/>
                <a:cs typeface="Times New Roman" panose="02020603050405020304" pitchFamily="18" charset="0"/>
              </a:rPr>
              <a:t>Chọn</a:t>
            </a:r>
            <a:r>
              <a:rPr lang="en-US" b="0" i="0" dirty="0">
                <a:solidFill>
                  <a:srgbClr val="FF0000"/>
                </a:solidFill>
                <a:effectLst/>
                <a:latin typeface="Times New Roman" panose="02020603050405020304" pitchFamily="18" charset="0"/>
                <a:cs typeface="Times New Roman" panose="02020603050405020304" pitchFamily="18" charset="0"/>
              </a:rPr>
              <a:t> Advanced &gt; Ở </a:t>
            </a:r>
            <a:r>
              <a:rPr lang="en-US" b="0" i="0" dirty="0" err="1">
                <a:solidFill>
                  <a:srgbClr val="FF0000"/>
                </a:solidFill>
                <a:effectLst/>
                <a:latin typeface="Times New Roman" panose="02020603050405020304" pitchFamily="18" charset="0"/>
                <a:cs typeface="Times New Roman" panose="02020603050405020304" pitchFamily="18" charset="0"/>
              </a:rPr>
              <a:t>mục</a:t>
            </a:r>
            <a:r>
              <a:rPr lang="en-US" b="0" i="0" dirty="0">
                <a:solidFill>
                  <a:srgbClr val="FF0000"/>
                </a:solidFill>
                <a:effectLst/>
                <a:latin typeface="Times New Roman" panose="02020603050405020304" pitchFamily="18" charset="0"/>
                <a:cs typeface="Times New Roman" panose="02020603050405020304" pitchFamily="18" charset="0"/>
              </a:rPr>
              <a:t> Display </a:t>
            </a:r>
            <a:r>
              <a:rPr lang="en-US" b="0" i="0" dirty="0" err="1">
                <a:solidFill>
                  <a:srgbClr val="FF0000"/>
                </a:solidFill>
                <a:effectLst/>
                <a:latin typeface="Times New Roman" panose="02020603050405020304" pitchFamily="18" charset="0"/>
                <a:cs typeface="Times New Roman" panose="02020603050405020304" pitchFamily="18" charset="0"/>
              </a:rPr>
              <a:t>đổi</a:t>
            </a:r>
            <a:r>
              <a:rPr lang="en-US" b="0" i="0" dirty="0">
                <a:solidFill>
                  <a:srgbClr val="FF0000"/>
                </a:solidFill>
                <a:effectLst/>
                <a:latin typeface="Times New Roman" panose="02020603050405020304" pitchFamily="18" charset="0"/>
                <a:cs typeface="Times New Roman" panose="02020603050405020304" pitchFamily="18" charset="0"/>
              </a:rPr>
              <a:t> Inches </a:t>
            </a:r>
            <a:r>
              <a:rPr lang="en-US" b="0" i="0" dirty="0" err="1">
                <a:solidFill>
                  <a:srgbClr val="FF0000"/>
                </a:solidFill>
                <a:effectLst/>
                <a:latin typeface="Times New Roman" panose="02020603050405020304" pitchFamily="18" charset="0"/>
                <a:cs typeface="Times New Roman" panose="02020603050405020304" pitchFamily="18" charset="0"/>
              </a:rPr>
              <a:t>thành</a:t>
            </a:r>
            <a:r>
              <a:rPr lang="en-US" b="0" i="0" dirty="0">
                <a:solidFill>
                  <a:srgbClr val="FF0000"/>
                </a:solidFill>
                <a:effectLst/>
                <a:latin typeface="Times New Roman" panose="02020603050405020304" pitchFamily="18" charset="0"/>
                <a:cs typeface="Times New Roman" panose="02020603050405020304" pitchFamily="18" charset="0"/>
              </a:rPr>
              <a:t> Centimeters (cm)</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1324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30ADE9-815B-F1C8-462C-16EF7DDCD5FD}"/>
              </a:ext>
            </a:extLst>
          </p:cNvPr>
          <p:cNvSpPr txBox="1"/>
          <p:nvPr/>
        </p:nvSpPr>
        <p:spPr>
          <a:xfrm>
            <a:off x="703384" y="656716"/>
            <a:ext cx="8296421" cy="873572"/>
          </a:xfrm>
          <a:prstGeom prst="rect">
            <a:avLst/>
          </a:prstGeom>
          <a:noFill/>
        </p:spPr>
        <p:txBody>
          <a:bodyPr wrap="square">
            <a:spAutoFit/>
          </a:bodyPr>
          <a:lstStyle/>
          <a:p>
            <a:pPr algn="l">
              <a:lnSpc>
                <a:spcPct val="150000"/>
              </a:lnSpc>
            </a:pPr>
            <a:r>
              <a:rPr lang="vi-VN" b="1" i="0" dirty="0">
                <a:solidFill>
                  <a:srgbClr val="C00000"/>
                </a:solidFill>
                <a:effectLst/>
              </a:rPr>
              <a:t>Bước 2:</a:t>
            </a:r>
            <a:r>
              <a:rPr lang="vi-VN" b="0" i="0" dirty="0">
                <a:solidFill>
                  <a:srgbClr val="C00000"/>
                </a:solidFill>
                <a:effectLst/>
              </a:rPr>
              <a:t> Chỉnh lại </a:t>
            </a:r>
            <a:r>
              <a:rPr lang="vi-VN" b="1" i="0" u="none" strike="noStrike" dirty="0">
                <a:solidFill>
                  <a:srgbClr val="C00000"/>
                </a:solidFill>
                <a:effectLst/>
                <a:hlinkClick r:id="rId2" tooltip="khổ giấy">
                  <a:extLst>
                    <a:ext uri="{A12FA001-AC4F-418D-AE19-62706E023703}">
                      <ahyp:hlinkClr xmlns:ahyp="http://schemas.microsoft.com/office/drawing/2018/hyperlinkcolor" val="tx"/>
                    </a:ext>
                  </a:extLst>
                </a:hlinkClick>
              </a:rPr>
              <a:t>khổ giấy</a:t>
            </a:r>
            <a:r>
              <a:rPr lang="vi-VN" b="0" i="0" dirty="0">
                <a:solidFill>
                  <a:srgbClr val="C00000"/>
                </a:solidFill>
                <a:effectLst/>
              </a:rPr>
              <a:t> như sau:</a:t>
            </a:r>
          </a:p>
          <a:p>
            <a:pPr algn="l">
              <a:lnSpc>
                <a:spcPct val="150000"/>
              </a:lnSpc>
            </a:pPr>
            <a:r>
              <a:rPr lang="vi-VN" b="0" i="0" dirty="0">
                <a:solidFill>
                  <a:srgbClr val="C00000"/>
                </a:solidFill>
                <a:effectLst/>
              </a:rPr>
              <a:t>Vào thẻ </a:t>
            </a:r>
            <a:r>
              <a:rPr lang="vi-VN" b="1" i="0" dirty="0">
                <a:solidFill>
                  <a:srgbClr val="C00000"/>
                </a:solidFill>
                <a:effectLst/>
              </a:rPr>
              <a:t>Layout</a:t>
            </a:r>
            <a:r>
              <a:rPr lang="vi-VN" b="0" i="0" dirty="0">
                <a:solidFill>
                  <a:srgbClr val="C00000"/>
                </a:solidFill>
                <a:effectLst/>
              </a:rPr>
              <a:t> &gt; Mục </a:t>
            </a:r>
            <a:r>
              <a:rPr lang="vi-VN" b="1" i="0" dirty="0">
                <a:solidFill>
                  <a:srgbClr val="C00000"/>
                </a:solidFill>
                <a:effectLst/>
              </a:rPr>
              <a:t>Page Setup</a:t>
            </a:r>
            <a:r>
              <a:rPr lang="vi-VN" b="0" i="0" dirty="0">
                <a:solidFill>
                  <a:srgbClr val="C00000"/>
                </a:solidFill>
                <a:effectLst/>
              </a:rPr>
              <a:t> &gt; Chọn </a:t>
            </a:r>
            <a:r>
              <a:rPr lang="vi-VN" b="1" i="0" dirty="0">
                <a:solidFill>
                  <a:srgbClr val="C00000"/>
                </a:solidFill>
                <a:effectLst/>
              </a:rPr>
              <a:t>Size</a:t>
            </a:r>
            <a:r>
              <a:rPr lang="vi-VN" b="0" i="0" dirty="0">
                <a:solidFill>
                  <a:srgbClr val="C00000"/>
                </a:solidFill>
                <a:effectLst/>
              </a:rPr>
              <a:t> &gt; Chọn </a:t>
            </a:r>
            <a:r>
              <a:rPr lang="vi-VN" b="1" i="0" dirty="0">
                <a:solidFill>
                  <a:srgbClr val="C00000"/>
                </a:solidFill>
                <a:effectLst/>
              </a:rPr>
              <a:t>khổ giấy</a:t>
            </a:r>
            <a:r>
              <a:rPr lang="vi-VN" b="0" i="0" dirty="0">
                <a:solidFill>
                  <a:srgbClr val="C00000"/>
                </a:solidFill>
                <a:effectLst/>
              </a:rPr>
              <a:t> </a:t>
            </a:r>
            <a:r>
              <a:rPr lang="vi-VN" b="1" i="0" dirty="0">
                <a:solidFill>
                  <a:srgbClr val="C00000"/>
                </a:solidFill>
                <a:effectLst/>
              </a:rPr>
              <a:t>A4</a:t>
            </a:r>
            <a:endParaRPr lang="vi-VN" b="0" i="0" dirty="0">
              <a:solidFill>
                <a:srgbClr val="C00000"/>
              </a:solidFill>
              <a:effectLst/>
            </a:endParaRPr>
          </a:p>
        </p:txBody>
      </p:sp>
      <p:pic>
        <p:nvPicPr>
          <p:cNvPr id="4" name="Picture 3">
            <a:extLst>
              <a:ext uri="{FF2B5EF4-FFF2-40B4-BE49-F238E27FC236}">
                <a16:creationId xmlns:a16="http://schemas.microsoft.com/office/drawing/2014/main" id="{926AA702-687C-06CB-1B69-FCCD197412F0}"/>
              </a:ext>
            </a:extLst>
          </p:cNvPr>
          <p:cNvPicPr>
            <a:picLocks noChangeAspect="1"/>
          </p:cNvPicPr>
          <p:nvPr/>
        </p:nvPicPr>
        <p:blipFill>
          <a:blip r:embed="rId3"/>
          <a:stretch>
            <a:fillRect/>
          </a:stretch>
        </p:blipFill>
        <p:spPr>
          <a:xfrm>
            <a:off x="998804" y="1623060"/>
            <a:ext cx="10364373" cy="4116120"/>
          </a:xfrm>
          <a:prstGeom prst="rect">
            <a:avLst/>
          </a:prstGeom>
        </p:spPr>
      </p:pic>
      <p:sp>
        <p:nvSpPr>
          <p:cNvPr id="6" name="TextBox 5">
            <a:extLst>
              <a:ext uri="{FF2B5EF4-FFF2-40B4-BE49-F238E27FC236}">
                <a16:creationId xmlns:a16="http://schemas.microsoft.com/office/drawing/2014/main" id="{E80854B6-E45C-3002-BE71-C69B2F9422E6}"/>
              </a:ext>
            </a:extLst>
          </p:cNvPr>
          <p:cNvSpPr txBox="1"/>
          <p:nvPr/>
        </p:nvSpPr>
        <p:spPr>
          <a:xfrm>
            <a:off x="5250765" y="5831952"/>
            <a:ext cx="6112412" cy="369332"/>
          </a:xfrm>
          <a:prstGeom prst="rect">
            <a:avLst/>
          </a:prstGeom>
          <a:noFill/>
        </p:spPr>
        <p:txBody>
          <a:bodyPr wrap="square">
            <a:spAutoFit/>
          </a:bodyPr>
          <a:lstStyle/>
          <a:p>
            <a:r>
              <a:rPr lang="en-US" b="0" i="0" dirty="0" err="1">
                <a:solidFill>
                  <a:srgbClr val="FF0000"/>
                </a:solidFill>
                <a:effectLst/>
                <a:latin typeface="Times New Roman" panose="02020603050405020304" pitchFamily="18" charset="0"/>
                <a:cs typeface="Times New Roman" panose="02020603050405020304" pitchFamily="18" charset="0"/>
              </a:rPr>
              <a:t>Chỉnh</a:t>
            </a:r>
            <a:r>
              <a:rPr lang="en-US" b="0" i="0" dirty="0">
                <a:solidFill>
                  <a:srgbClr val="FF0000"/>
                </a:solidFill>
                <a:effectLst/>
                <a:latin typeface="Times New Roman" panose="02020603050405020304" pitchFamily="18" charset="0"/>
                <a:cs typeface="Times New Roman" panose="02020603050405020304" pitchFamily="18" charset="0"/>
              </a:rPr>
              <a:t> </a:t>
            </a:r>
            <a:r>
              <a:rPr lang="en-US" b="0" i="0" dirty="0" err="1">
                <a:solidFill>
                  <a:srgbClr val="FF0000"/>
                </a:solidFill>
                <a:effectLst/>
                <a:latin typeface="Times New Roman" panose="02020603050405020304" pitchFamily="18" charset="0"/>
                <a:cs typeface="Times New Roman" panose="02020603050405020304" pitchFamily="18" charset="0"/>
              </a:rPr>
              <a:t>lại</a:t>
            </a:r>
            <a:r>
              <a:rPr lang="en-US" b="0" i="0" dirty="0">
                <a:solidFill>
                  <a:srgbClr val="FF0000"/>
                </a:solidFill>
                <a:effectLst/>
                <a:latin typeface="Times New Roman" panose="02020603050405020304" pitchFamily="18" charset="0"/>
                <a:cs typeface="Times New Roman" panose="02020603050405020304" pitchFamily="18" charset="0"/>
              </a:rPr>
              <a:t> </a:t>
            </a:r>
            <a:r>
              <a:rPr lang="en-US" b="0" i="0" dirty="0" err="1">
                <a:solidFill>
                  <a:srgbClr val="FF0000"/>
                </a:solidFill>
                <a:effectLst/>
                <a:latin typeface="Times New Roman" panose="02020603050405020304" pitchFamily="18" charset="0"/>
                <a:cs typeface="Times New Roman" panose="02020603050405020304" pitchFamily="18" charset="0"/>
              </a:rPr>
              <a:t>khổ</a:t>
            </a:r>
            <a:r>
              <a:rPr lang="en-US" b="0" i="0" dirty="0">
                <a:solidFill>
                  <a:srgbClr val="FF0000"/>
                </a:solidFill>
                <a:effectLst/>
                <a:latin typeface="Times New Roman" panose="02020603050405020304" pitchFamily="18" charset="0"/>
                <a:cs typeface="Times New Roman" panose="02020603050405020304" pitchFamily="18" charset="0"/>
              </a:rPr>
              <a:t> </a:t>
            </a:r>
            <a:r>
              <a:rPr lang="en-US" b="0" i="0" dirty="0" err="1">
                <a:solidFill>
                  <a:srgbClr val="FF0000"/>
                </a:solidFill>
                <a:effectLst/>
                <a:latin typeface="Times New Roman" panose="02020603050405020304" pitchFamily="18" charset="0"/>
                <a:cs typeface="Times New Roman" panose="02020603050405020304" pitchFamily="18" charset="0"/>
              </a:rPr>
              <a:t>giấy</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7633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ào thẻ Layout &gt; Mục Page Setup &gt; Chọn Margins &gt; Chọn Custom Margins..">
            <a:extLst>
              <a:ext uri="{FF2B5EF4-FFF2-40B4-BE49-F238E27FC236}">
                <a16:creationId xmlns:a16="http://schemas.microsoft.com/office/drawing/2014/main" id="{6CCD5AA9-E6B8-2600-7EF7-7C3C574EA3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615" y="1674740"/>
            <a:ext cx="10443027" cy="40986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F1C6ED6-7FC2-87A2-3D18-3AAEC9A2D8F3}"/>
              </a:ext>
            </a:extLst>
          </p:cNvPr>
          <p:cNvSpPr txBox="1"/>
          <p:nvPr/>
        </p:nvSpPr>
        <p:spPr>
          <a:xfrm>
            <a:off x="664029" y="683079"/>
            <a:ext cx="10744200" cy="873572"/>
          </a:xfrm>
          <a:prstGeom prst="rect">
            <a:avLst/>
          </a:prstGeom>
          <a:noFill/>
        </p:spPr>
        <p:txBody>
          <a:bodyPr wrap="square">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b="1"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Bước</a:t>
            </a:r>
            <a:r>
              <a:rPr kumimoji="0" lang="en-US" altLang="en-US" b="1"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3:</a:t>
            </a:r>
            <a:r>
              <a:rPr kumimoji="0" lang="en-US" altLang="en-US"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b="1" i="0" u="none" strike="noStrike" cap="none" normalizeH="0" baseline="0" dirty="0" err="1">
                <a:ln>
                  <a:noFill/>
                </a:ln>
                <a:solidFill>
                  <a:srgbClr val="288AD6"/>
                </a:solidFill>
                <a:effectLst/>
                <a:latin typeface="Times New Roman" panose="02020603050405020304" pitchFamily="18" charset="0"/>
                <a:cs typeface="Times New Roman" panose="02020603050405020304" pitchFamily="18" charset="0"/>
                <a:hlinkClick r:id="rId3" tooltip="Căn lề"/>
              </a:rPr>
              <a:t>Căn</a:t>
            </a:r>
            <a:r>
              <a:rPr kumimoji="0" lang="en-US" altLang="en-US" b="1" i="0" u="none" strike="noStrike" cap="none" normalizeH="0" baseline="0" dirty="0">
                <a:ln>
                  <a:noFill/>
                </a:ln>
                <a:solidFill>
                  <a:srgbClr val="288AD6"/>
                </a:solidFill>
                <a:effectLst/>
                <a:latin typeface="Times New Roman" panose="02020603050405020304" pitchFamily="18" charset="0"/>
                <a:cs typeface="Times New Roman" panose="02020603050405020304" pitchFamily="18" charset="0"/>
                <a:hlinkClick r:id="rId3" tooltip="Căn lề"/>
              </a:rPr>
              <a:t> </a:t>
            </a:r>
            <a:r>
              <a:rPr kumimoji="0" lang="en-US" altLang="en-US" b="1" i="0" u="none" strike="noStrike" cap="none" normalizeH="0" baseline="0" dirty="0" err="1">
                <a:ln>
                  <a:noFill/>
                </a:ln>
                <a:solidFill>
                  <a:srgbClr val="288AD6"/>
                </a:solidFill>
                <a:effectLst/>
                <a:latin typeface="Times New Roman" panose="02020603050405020304" pitchFamily="18" charset="0"/>
                <a:cs typeface="Times New Roman" panose="02020603050405020304" pitchFamily="18" charset="0"/>
                <a:hlinkClick r:id="rId3" tooltip="Căn lề"/>
              </a:rPr>
              <a:t>lề</a:t>
            </a:r>
            <a:r>
              <a:rPr kumimoji="0" lang="en-US" altLang="en-US"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cho</a:t>
            </a:r>
            <a:r>
              <a:rPr kumimoji="0" lang="en-US" altLang="en-US"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văn</a:t>
            </a:r>
            <a:r>
              <a:rPr kumimoji="0" lang="en-US" altLang="en-US"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bản</a:t>
            </a:r>
            <a:r>
              <a:rPr kumimoji="0" lang="en-US" altLang="en-US"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theo</a:t>
            </a:r>
            <a:r>
              <a:rPr kumimoji="0" lang="en-US" altLang="en-US"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đúng</a:t>
            </a:r>
            <a:r>
              <a:rPr kumimoji="0" lang="en-US" altLang="en-US"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b="1"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chuẩn</a:t>
            </a:r>
            <a:r>
              <a:rPr kumimoji="0" lang="en-US" altLang="en-US"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b="1"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Việt</a:t>
            </a:r>
            <a:r>
              <a:rPr kumimoji="0" lang="en-US" altLang="en-US" b="1"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Nam</a:t>
            </a:r>
            <a:r>
              <a:rPr kumimoji="0" lang="en-US" altLang="en-US"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Vào</a:t>
            </a:r>
            <a:r>
              <a:rPr kumimoji="0" lang="en-US" altLang="en-US"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thẻ</a:t>
            </a:r>
            <a:r>
              <a:rPr kumimoji="0" lang="en-US" altLang="en-US"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b="1"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Layout</a:t>
            </a:r>
            <a:r>
              <a:rPr kumimoji="0" lang="en-US" altLang="en-US"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&gt; </a:t>
            </a:r>
            <a:r>
              <a:rPr kumimoji="0" lang="en-US" altLang="en-US"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Mục</a:t>
            </a:r>
            <a:r>
              <a:rPr kumimoji="0" lang="en-US" altLang="en-US"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b="1"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Page Setup</a:t>
            </a:r>
            <a:r>
              <a:rPr kumimoji="0" lang="en-US" altLang="en-US"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&gt; </a:t>
            </a:r>
            <a:r>
              <a:rPr kumimoji="0" lang="en-US" altLang="en-US"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Chọn</a:t>
            </a:r>
            <a:r>
              <a:rPr kumimoji="0" lang="en-US" altLang="en-US"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b="1"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Margins</a:t>
            </a:r>
            <a:r>
              <a:rPr kumimoji="0" lang="en-US" altLang="en-US"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&gt; </a:t>
            </a:r>
            <a:r>
              <a:rPr kumimoji="0" lang="en-US" altLang="en-US"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Chọn</a:t>
            </a:r>
            <a:r>
              <a:rPr kumimoji="0" lang="en-US" altLang="en-US"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b="1"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Custom Margins..</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B472C48-0DEF-BE79-955A-41ADC11CE586}"/>
              </a:ext>
            </a:extLst>
          </p:cNvPr>
          <p:cNvSpPr txBox="1"/>
          <p:nvPr/>
        </p:nvSpPr>
        <p:spPr>
          <a:xfrm>
            <a:off x="1810658" y="5891430"/>
            <a:ext cx="7482114" cy="369332"/>
          </a:xfrm>
          <a:prstGeom prst="rect">
            <a:avLst/>
          </a:prstGeom>
          <a:noFill/>
        </p:spPr>
        <p:txBody>
          <a:bodyPr wrap="square">
            <a:spAutoFit/>
          </a:bodyPr>
          <a:lstStyle/>
          <a:p>
            <a:r>
              <a:rPr lang="en-US" b="0" i="0" dirty="0" err="1">
                <a:solidFill>
                  <a:srgbClr val="FF0000"/>
                </a:solidFill>
                <a:effectLst/>
                <a:latin typeface="Times New Roman" panose="02020603050405020304" pitchFamily="18" charset="0"/>
                <a:cs typeface="Times New Roman" panose="02020603050405020304" pitchFamily="18" charset="0"/>
              </a:rPr>
              <a:t>Vào</a:t>
            </a:r>
            <a:r>
              <a:rPr lang="en-US" b="0" i="0" dirty="0">
                <a:solidFill>
                  <a:srgbClr val="FF0000"/>
                </a:solidFill>
                <a:effectLst/>
                <a:latin typeface="Times New Roman" panose="02020603050405020304" pitchFamily="18" charset="0"/>
                <a:cs typeface="Times New Roman" panose="02020603050405020304" pitchFamily="18" charset="0"/>
              </a:rPr>
              <a:t> </a:t>
            </a:r>
            <a:r>
              <a:rPr lang="en-US" b="0" i="0" dirty="0" err="1">
                <a:solidFill>
                  <a:srgbClr val="FF0000"/>
                </a:solidFill>
                <a:effectLst/>
                <a:latin typeface="Times New Roman" panose="02020603050405020304" pitchFamily="18" charset="0"/>
                <a:cs typeface="Times New Roman" panose="02020603050405020304" pitchFamily="18" charset="0"/>
              </a:rPr>
              <a:t>thẻ</a:t>
            </a:r>
            <a:r>
              <a:rPr lang="en-US" b="0" i="0" dirty="0">
                <a:solidFill>
                  <a:srgbClr val="FF0000"/>
                </a:solidFill>
                <a:effectLst/>
                <a:latin typeface="Times New Roman" panose="02020603050405020304" pitchFamily="18" charset="0"/>
                <a:cs typeface="Times New Roman" panose="02020603050405020304" pitchFamily="18" charset="0"/>
              </a:rPr>
              <a:t> Layout &gt; </a:t>
            </a:r>
            <a:r>
              <a:rPr lang="en-US" b="0" i="0" dirty="0" err="1">
                <a:solidFill>
                  <a:srgbClr val="FF0000"/>
                </a:solidFill>
                <a:effectLst/>
                <a:latin typeface="Times New Roman" panose="02020603050405020304" pitchFamily="18" charset="0"/>
                <a:cs typeface="Times New Roman" panose="02020603050405020304" pitchFamily="18" charset="0"/>
              </a:rPr>
              <a:t>Mục</a:t>
            </a:r>
            <a:r>
              <a:rPr lang="en-US" b="0" i="0" dirty="0">
                <a:solidFill>
                  <a:srgbClr val="FF0000"/>
                </a:solidFill>
                <a:effectLst/>
                <a:latin typeface="Times New Roman" panose="02020603050405020304" pitchFamily="18" charset="0"/>
                <a:cs typeface="Times New Roman" panose="02020603050405020304" pitchFamily="18" charset="0"/>
              </a:rPr>
              <a:t> Page Setup &gt; </a:t>
            </a:r>
            <a:r>
              <a:rPr lang="en-US" b="0" i="0" dirty="0" err="1">
                <a:solidFill>
                  <a:srgbClr val="FF0000"/>
                </a:solidFill>
                <a:effectLst/>
                <a:latin typeface="Times New Roman" panose="02020603050405020304" pitchFamily="18" charset="0"/>
                <a:cs typeface="Times New Roman" panose="02020603050405020304" pitchFamily="18" charset="0"/>
              </a:rPr>
              <a:t>Chọn</a:t>
            </a:r>
            <a:r>
              <a:rPr lang="en-US" b="0" i="0" dirty="0">
                <a:solidFill>
                  <a:srgbClr val="FF0000"/>
                </a:solidFill>
                <a:effectLst/>
                <a:latin typeface="Times New Roman" panose="02020603050405020304" pitchFamily="18" charset="0"/>
                <a:cs typeface="Times New Roman" panose="02020603050405020304" pitchFamily="18" charset="0"/>
              </a:rPr>
              <a:t> Margins &gt; </a:t>
            </a:r>
            <a:r>
              <a:rPr lang="en-US" b="0" i="0" dirty="0" err="1">
                <a:solidFill>
                  <a:srgbClr val="FF0000"/>
                </a:solidFill>
                <a:effectLst/>
                <a:latin typeface="Times New Roman" panose="02020603050405020304" pitchFamily="18" charset="0"/>
                <a:cs typeface="Times New Roman" panose="02020603050405020304" pitchFamily="18" charset="0"/>
              </a:rPr>
              <a:t>Chọn</a:t>
            </a:r>
            <a:r>
              <a:rPr lang="en-US" b="0" i="0" dirty="0">
                <a:solidFill>
                  <a:srgbClr val="FF0000"/>
                </a:solidFill>
                <a:effectLst/>
                <a:latin typeface="Times New Roman" panose="02020603050405020304" pitchFamily="18" charset="0"/>
                <a:cs typeface="Times New Roman" panose="02020603050405020304" pitchFamily="18" charset="0"/>
              </a:rPr>
              <a:t> Custom Margins.</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1105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F239C4-27E0-5D05-2B21-4D5F010B9114}"/>
              </a:ext>
            </a:extLst>
          </p:cNvPr>
          <p:cNvSpPr txBox="1"/>
          <p:nvPr/>
        </p:nvSpPr>
        <p:spPr>
          <a:xfrm>
            <a:off x="707571" y="799236"/>
            <a:ext cx="10628085" cy="1704569"/>
          </a:xfrm>
          <a:prstGeom prst="rect">
            <a:avLst/>
          </a:prstGeom>
          <a:noFill/>
        </p:spPr>
        <p:txBody>
          <a:bodyPr wrap="square">
            <a:spAutoFit/>
          </a:bodyPr>
          <a:lstStyle/>
          <a:p>
            <a:pPr algn="l">
              <a:lnSpc>
                <a:spcPct val="150000"/>
              </a:lnSpc>
            </a:pPr>
            <a:r>
              <a:rPr lang="vi-VN" b="0" i="0" dirty="0">
                <a:solidFill>
                  <a:srgbClr val="333333"/>
                </a:solidFill>
                <a:effectLst/>
              </a:rPr>
              <a:t>Hộp thoại </a:t>
            </a:r>
            <a:r>
              <a:rPr lang="vi-VN" b="1" i="0" dirty="0">
                <a:solidFill>
                  <a:srgbClr val="333333"/>
                </a:solidFill>
                <a:effectLst/>
              </a:rPr>
              <a:t>Margins</a:t>
            </a:r>
            <a:r>
              <a:rPr lang="vi-VN" b="0" i="0" dirty="0">
                <a:solidFill>
                  <a:srgbClr val="333333"/>
                </a:solidFill>
                <a:effectLst/>
              </a:rPr>
              <a:t> hiện lên chúng ta căn lề theo “T</a:t>
            </a:r>
            <a:r>
              <a:rPr lang="vi-VN" b="1" i="0" dirty="0">
                <a:solidFill>
                  <a:srgbClr val="333333"/>
                </a:solidFill>
                <a:effectLst/>
              </a:rPr>
              <a:t>iêu chuẩn vàng</a:t>
            </a:r>
            <a:r>
              <a:rPr lang="vi-VN" b="0" i="0" dirty="0">
                <a:solidFill>
                  <a:srgbClr val="333333"/>
                </a:solidFill>
                <a:effectLst/>
              </a:rPr>
              <a:t>” là </a:t>
            </a:r>
            <a:r>
              <a:rPr lang="vi-VN" b="1" i="0" dirty="0">
                <a:solidFill>
                  <a:srgbClr val="333333"/>
                </a:solidFill>
                <a:effectLst/>
              </a:rPr>
              <a:t>2 – 2 – 3 – 2</a:t>
            </a:r>
            <a:r>
              <a:rPr lang="vi-VN" b="0" i="0" dirty="0">
                <a:solidFill>
                  <a:srgbClr val="333333"/>
                </a:solidFill>
                <a:effectLst/>
              </a:rPr>
              <a:t> theo thứ tự </a:t>
            </a:r>
            <a:r>
              <a:rPr lang="vi-VN" b="1" i="0" dirty="0">
                <a:solidFill>
                  <a:srgbClr val="333333"/>
                </a:solidFill>
                <a:effectLst/>
              </a:rPr>
              <a:t>Top</a:t>
            </a:r>
            <a:r>
              <a:rPr lang="vi-VN" b="0" i="0" dirty="0">
                <a:solidFill>
                  <a:srgbClr val="333333"/>
                </a:solidFill>
                <a:effectLst/>
              </a:rPr>
              <a:t> (trên) &gt; </a:t>
            </a:r>
            <a:r>
              <a:rPr lang="vi-VN" b="1" i="0" dirty="0">
                <a:solidFill>
                  <a:srgbClr val="333333"/>
                </a:solidFill>
                <a:effectLst/>
              </a:rPr>
              <a:t>Bottom</a:t>
            </a:r>
            <a:r>
              <a:rPr lang="vi-VN" b="0" i="0" dirty="0">
                <a:solidFill>
                  <a:srgbClr val="333333"/>
                </a:solidFill>
                <a:effectLst/>
              </a:rPr>
              <a:t> (dưới) &gt; </a:t>
            </a:r>
            <a:r>
              <a:rPr lang="vi-VN" b="1" i="0" dirty="0">
                <a:solidFill>
                  <a:srgbClr val="333333"/>
                </a:solidFill>
                <a:effectLst/>
              </a:rPr>
              <a:t>Left</a:t>
            </a:r>
            <a:r>
              <a:rPr lang="vi-VN" b="0" i="0" dirty="0">
                <a:solidFill>
                  <a:srgbClr val="333333"/>
                </a:solidFill>
                <a:effectLst/>
              </a:rPr>
              <a:t> (trái) &gt; </a:t>
            </a:r>
            <a:r>
              <a:rPr lang="vi-VN" b="1" i="0" dirty="0">
                <a:solidFill>
                  <a:srgbClr val="333333"/>
                </a:solidFill>
                <a:effectLst/>
              </a:rPr>
              <a:t>Right</a:t>
            </a:r>
            <a:r>
              <a:rPr lang="vi-VN" b="0" i="0" dirty="0">
                <a:solidFill>
                  <a:srgbClr val="333333"/>
                </a:solidFill>
                <a:effectLst/>
              </a:rPr>
              <a:t> (phải).</a:t>
            </a:r>
          </a:p>
          <a:p>
            <a:pPr algn="l">
              <a:lnSpc>
                <a:spcPct val="150000"/>
              </a:lnSpc>
            </a:pPr>
            <a:r>
              <a:rPr lang="vi-VN" b="0" i="0" dirty="0">
                <a:solidFill>
                  <a:srgbClr val="333333"/>
                </a:solidFill>
                <a:effectLst/>
              </a:rPr>
              <a:t>Ngoài ra bạn cũng có thể chọn </a:t>
            </a:r>
            <a:r>
              <a:rPr lang="vi-VN" b="1" i="0" dirty="0">
                <a:solidFill>
                  <a:srgbClr val="333333"/>
                </a:solidFill>
                <a:effectLst/>
              </a:rPr>
              <a:t>hướng giấy</a:t>
            </a:r>
            <a:r>
              <a:rPr lang="vi-VN" b="0" i="0" dirty="0">
                <a:solidFill>
                  <a:srgbClr val="333333"/>
                </a:solidFill>
                <a:effectLst/>
              </a:rPr>
              <a:t> cho văn bản của mình theo </a:t>
            </a:r>
            <a:r>
              <a:rPr lang="vi-VN" b="1" i="0" dirty="0">
                <a:solidFill>
                  <a:srgbClr val="333333"/>
                </a:solidFill>
                <a:effectLst/>
              </a:rPr>
              <a:t>Chiều dọc</a:t>
            </a:r>
            <a:r>
              <a:rPr lang="vi-VN" b="0" i="0" dirty="0">
                <a:solidFill>
                  <a:srgbClr val="333333"/>
                </a:solidFill>
                <a:effectLst/>
              </a:rPr>
              <a:t> (</a:t>
            </a:r>
            <a:r>
              <a:rPr lang="vi-VN" b="1" i="0" dirty="0">
                <a:solidFill>
                  <a:srgbClr val="333333"/>
                </a:solidFill>
                <a:effectLst/>
              </a:rPr>
              <a:t>Portrait</a:t>
            </a:r>
            <a:r>
              <a:rPr lang="vi-VN" b="0" i="0" dirty="0">
                <a:solidFill>
                  <a:srgbClr val="333333"/>
                </a:solidFill>
                <a:effectLst/>
              </a:rPr>
              <a:t>) hoặc </a:t>
            </a:r>
            <a:r>
              <a:rPr lang="vi-VN" b="1" i="0" dirty="0">
                <a:solidFill>
                  <a:srgbClr val="333333"/>
                </a:solidFill>
                <a:effectLst/>
              </a:rPr>
              <a:t>Chiều ngang</a:t>
            </a:r>
            <a:r>
              <a:rPr lang="vi-VN" b="0" i="0" dirty="0">
                <a:solidFill>
                  <a:srgbClr val="333333"/>
                </a:solidFill>
                <a:effectLst/>
              </a:rPr>
              <a:t> (</a:t>
            </a:r>
            <a:r>
              <a:rPr lang="vi-VN" b="1" i="0" dirty="0">
                <a:solidFill>
                  <a:srgbClr val="333333"/>
                </a:solidFill>
                <a:effectLst/>
              </a:rPr>
              <a:t>Landscape</a:t>
            </a:r>
            <a:r>
              <a:rPr lang="vi-VN" b="0" i="0" dirty="0">
                <a:solidFill>
                  <a:srgbClr val="333333"/>
                </a:solidFill>
                <a:effectLst/>
              </a:rPr>
              <a:t>).</a:t>
            </a:r>
          </a:p>
        </p:txBody>
      </p:sp>
      <p:pic>
        <p:nvPicPr>
          <p:cNvPr id="4098" name="Picture 2" descr="Chỉnh ">
            <a:extLst>
              <a:ext uri="{FF2B5EF4-FFF2-40B4-BE49-F238E27FC236}">
                <a16:creationId xmlns:a16="http://schemas.microsoft.com/office/drawing/2014/main" id="{937B76A2-6EF0-52C1-E0EF-7C3C27E7DF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5970" y="2123516"/>
            <a:ext cx="7333343" cy="37505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0F6D2E4-E233-567E-1E50-015C92FD590C}"/>
              </a:ext>
            </a:extLst>
          </p:cNvPr>
          <p:cNvSpPr txBox="1"/>
          <p:nvPr/>
        </p:nvSpPr>
        <p:spPr>
          <a:xfrm>
            <a:off x="3603172" y="5874098"/>
            <a:ext cx="6117770" cy="369332"/>
          </a:xfrm>
          <a:prstGeom prst="rect">
            <a:avLst/>
          </a:prstGeom>
          <a:noFill/>
        </p:spPr>
        <p:txBody>
          <a:bodyPr wrap="square">
            <a:spAutoFit/>
          </a:bodyPr>
          <a:lstStyle/>
          <a:p>
            <a:pPr algn="ctr"/>
            <a:r>
              <a:rPr lang="en-US" b="0" i="0" dirty="0" err="1">
                <a:solidFill>
                  <a:srgbClr val="FF0000"/>
                </a:solidFill>
                <a:effectLst/>
                <a:latin typeface="Times New Roman" panose="02020603050405020304" pitchFamily="18" charset="0"/>
                <a:cs typeface="Times New Roman" panose="02020603050405020304" pitchFamily="18" charset="0"/>
              </a:rPr>
              <a:t>Chỉnh</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5633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116DDC-A59C-CFE2-B319-7AE84F89426A}"/>
              </a:ext>
            </a:extLst>
          </p:cNvPr>
          <p:cNvSpPr txBox="1"/>
          <p:nvPr/>
        </p:nvSpPr>
        <p:spPr>
          <a:xfrm>
            <a:off x="838199" y="787177"/>
            <a:ext cx="11005458" cy="466346"/>
          </a:xfrm>
          <a:prstGeom prst="rect">
            <a:avLst/>
          </a:prstGeom>
          <a:noFill/>
        </p:spPr>
        <p:txBody>
          <a:bodyPr wrap="square">
            <a:spAutoFit/>
          </a:bodyPr>
          <a:lstStyle/>
          <a:p>
            <a:pPr>
              <a:lnSpc>
                <a:spcPct val="150000"/>
              </a:lnSpc>
            </a:pPr>
            <a:r>
              <a:rPr lang="vi-VN" b="1" i="0" dirty="0">
                <a:solidFill>
                  <a:srgbClr val="333333"/>
                </a:solidFill>
                <a:effectLst/>
              </a:rPr>
              <a:t>Bước 4: </a:t>
            </a:r>
            <a:r>
              <a:rPr lang="vi-VN" b="0" i="0" dirty="0">
                <a:solidFill>
                  <a:srgbClr val="333333"/>
                </a:solidFill>
                <a:effectLst/>
              </a:rPr>
              <a:t>Lựa chọn </a:t>
            </a:r>
            <a:r>
              <a:rPr lang="vi-VN" b="1" i="0" dirty="0">
                <a:solidFill>
                  <a:srgbClr val="333333"/>
                </a:solidFill>
                <a:effectLst/>
              </a:rPr>
              <a:t>Fonts chữ</a:t>
            </a:r>
            <a:r>
              <a:rPr lang="vi-VN" b="0" i="0" dirty="0">
                <a:solidFill>
                  <a:srgbClr val="333333"/>
                </a:solidFill>
                <a:effectLst/>
              </a:rPr>
              <a:t> và </a:t>
            </a:r>
            <a:r>
              <a:rPr lang="vi-VN" b="1" i="0" dirty="0">
                <a:solidFill>
                  <a:srgbClr val="333333"/>
                </a:solidFill>
                <a:effectLst/>
              </a:rPr>
              <a:t>cỡ chữ:</a:t>
            </a:r>
            <a:r>
              <a:rPr lang="vi-VN" b="0" i="0" dirty="0">
                <a:solidFill>
                  <a:srgbClr val="333333"/>
                </a:solidFill>
                <a:effectLst/>
              </a:rPr>
              <a:t> Kiểu chữ chuẩn là </a:t>
            </a:r>
            <a:r>
              <a:rPr lang="vi-VN" b="1" i="0" dirty="0">
                <a:solidFill>
                  <a:srgbClr val="333333"/>
                </a:solidFill>
                <a:effectLst/>
              </a:rPr>
              <a:t>Times new Roman</a:t>
            </a:r>
            <a:r>
              <a:rPr lang="vi-VN" b="0" i="0" dirty="0">
                <a:solidFill>
                  <a:srgbClr val="333333"/>
                </a:solidFill>
                <a:effectLst/>
              </a:rPr>
              <a:t> và cỡ chữ </a:t>
            </a:r>
            <a:r>
              <a:rPr lang="vi-VN" b="1" i="0" dirty="0">
                <a:solidFill>
                  <a:srgbClr val="333333"/>
                </a:solidFill>
                <a:effectLst/>
              </a:rPr>
              <a:t>13</a:t>
            </a:r>
            <a:r>
              <a:rPr lang="vi-VN" b="0" i="0" dirty="0">
                <a:solidFill>
                  <a:srgbClr val="333333"/>
                </a:solidFill>
                <a:effectLst/>
              </a:rPr>
              <a:t> hoặc </a:t>
            </a:r>
            <a:r>
              <a:rPr lang="vi-VN" b="1" i="0" dirty="0">
                <a:solidFill>
                  <a:srgbClr val="333333"/>
                </a:solidFill>
                <a:effectLst/>
              </a:rPr>
              <a:t>14</a:t>
            </a:r>
            <a:endParaRPr lang="en-US" dirty="0"/>
          </a:p>
        </p:txBody>
      </p:sp>
      <p:pic>
        <p:nvPicPr>
          <p:cNvPr id="5122" name="Picture 2" descr="Chọn Font">
            <a:extLst>
              <a:ext uri="{FF2B5EF4-FFF2-40B4-BE49-F238E27FC236}">
                <a16:creationId xmlns:a16="http://schemas.microsoft.com/office/drawing/2014/main" id="{5A7120C0-C4B8-542A-B6C1-E45D2553C8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800" y="1353463"/>
            <a:ext cx="9804399" cy="44327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6439D4E-AE1F-3B0A-524B-E5AB99631284}"/>
              </a:ext>
            </a:extLst>
          </p:cNvPr>
          <p:cNvSpPr txBox="1"/>
          <p:nvPr/>
        </p:nvSpPr>
        <p:spPr>
          <a:xfrm>
            <a:off x="3787726" y="5886157"/>
            <a:ext cx="6112412" cy="369332"/>
          </a:xfrm>
          <a:prstGeom prst="rect">
            <a:avLst/>
          </a:prstGeom>
          <a:noFill/>
        </p:spPr>
        <p:txBody>
          <a:bodyPr wrap="square">
            <a:spAutoFit/>
          </a:bodyPr>
          <a:lstStyle/>
          <a:p>
            <a:pPr algn="ctr"/>
            <a:r>
              <a:rPr lang="en-US" b="0" i="0" dirty="0">
                <a:solidFill>
                  <a:srgbClr val="FF0000"/>
                </a:solidFill>
                <a:effectLst/>
                <a:latin typeface="Times New Roman" panose="02020603050405020304" pitchFamily="18" charset="0"/>
                <a:cs typeface="Times New Roman" panose="02020603050405020304" pitchFamily="18" charset="0"/>
              </a:rPr>
              <a:t> </a:t>
            </a:r>
            <a:r>
              <a:rPr lang="en-US" b="0" i="0" dirty="0" err="1">
                <a:solidFill>
                  <a:srgbClr val="FF0000"/>
                </a:solidFill>
                <a:effectLst/>
                <a:latin typeface="Times New Roman" panose="02020603050405020304" pitchFamily="18" charset="0"/>
                <a:cs typeface="Times New Roman" panose="02020603050405020304" pitchFamily="18" charset="0"/>
              </a:rPr>
              <a:t>Chọn</a:t>
            </a:r>
            <a:r>
              <a:rPr lang="en-US" b="0" i="0" dirty="0">
                <a:solidFill>
                  <a:srgbClr val="FF0000"/>
                </a:solidFill>
                <a:effectLst/>
                <a:latin typeface="Times New Roman" panose="02020603050405020304" pitchFamily="18" charset="0"/>
                <a:cs typeface="Times New Roman" panose="02020603050405020304" pitchFamily="18" charset="0"/>
              </a:rPr>
              <a:t> Font</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764848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501</TotalTime>
  <Words>1582</Words>
  <Application>Microsoft Office PowerPoint</Application>
  <PresentationFormat>Widescreen</PresentationFormat>
  <Paragraphs>86</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Garamond</vt:lpstr>
      <vt:lpstr>Times New Roman</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giang3121988@gmail.com</dc:creator>
  <cp:lastModifiedBy>giang3121988@gmail.com</cp:lastModifiedBy>
  <cp:revision>14</cp:revision>
  <dcterms:created xsi:type="dcterms:W3CDTF">2024-08-04T16:31:37Z</dcterms:created>
  <dcterms:modified xsi:type="dcterms:W3CDTF">2024-08-06T11:42:52Z</dcterms:modified>
</cp:coreProperties>
</file>